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21"/>
  </p:notesMasterIdLst>
  <p:sldIdLst>
    <p:sldId id="256" r:id="rId2"/>
    <p:sldId id="257" r:id="rId3"/>
    <p:sldId id="259" r:id="rId4"/>
    <p:sldId id="261" r:id="rId5"/>
    <p:sldId id="267" r:id="rId6"/>
    <p:sldId id="260" r:id="rId7"/>
    <p:sldId id="263" r:id="rId8"/>
    <p:sldId id="273" r:id="rId9"/>
    <p:sldId id="264" r:id="rId10"/>
    <p:sldId id="265" r:id="rId11"/>
    <p:sldId id="271" r:id="rId12"/>
    <p:sldId id="272" r:id="rId13"/>
    <p:sldId id="266" r:id="rId14"/>
    <p:sldId id="268" r:id="rId15"/>
    <p:sldId id="274" r:id="rId16"/>
    <p:sldId id="269" r:id="rId17"/>
    <p:sldId id="275" r:id="rId18"/>
    <p:sldId id="276" r:id="rId19"/>
    <p:sldId id="277"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85" autoAdjust="0"/>
  </p:normalViewPr>
  <p:slideViewPr>
    <p:cSldViewPr>
      <p:cViewPr varScale="1">
        <p:scale>
          <a:sx n="75" d="100"/>
          <a:sy n="75" d="100"/>
        </p:scale>
        <p:origin x="725"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EEE1E-734C-4814-A0A7-78E1D8448090}" type="datetimeFigureOut">
              <a:rPr lang="fr-CA" smtClean="0"/>
              <a:t>2022-01-25</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605C7-C7F6-4F1C-8EB0-D7AE3297EA84}" type="slidenum">
              <a:rPr lang="fr-CA" smtClean="0"/>
              <a:t>‹N°›</a:t>
            </a:fld>
            <a:endParaRPr lang="fr-CA"/>
          </a:p>
        </p:txBody>
      </p:sp>
    </p:spTree>
    <p:extLst>
      <p:ext uri="{BB962C8B-B14F-4D97-AF65-F5344CB8AC3E}">
        <p14:creationId xmlns:p14="http://schemas.microsoft.com/office/powerpoint/2010/main" val="345421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Photo internet</a:t>
            </a:r>
            <a:endParaRPr lang="fr-CA" dirty="0"/>
          </a:p>
        </p:txBody>
      </p:sp>
      <p:sp>
        <p:nvSpPr>
          <p:cNvPr id="4" name="Espace réservé du numéro de diapositive 3"/>
          <p:cNvSpPr>
            <a:spLocks noGrp="1"/>
          </p:cNvSpPr>
          <p:nvPr>
            <p:ph type="sldNum" sz="quarter" idx="10"/>
          </p:nvPr>
        </p:nvSpPr>
        <p:spPr/>
        <p:txBody>
          <a:bodyPr/>
          <a:lstStyle/>
          <a:p>
            <a:fld id="{C8A605C7-C7F6-4F1C-8EB0-D7AE3297EA84}" type="slidenum">
              <a:rPr lang="fr-CA" smtClean="0"/>
              <a:t>2</a:t>
            </a:fld>
            <a:endParaRPr lang="fr-CA"/>
          </a:p>
        </p:txBody>
      </p:sp>
    </p:spTree>
    <p:extLst>
      <p:ext uri="{BB962C8B-B14F-4D97-AF65-F5344CB8AC3E}">
        <p14:creationId xmlns:p14="http://schemas.microsoft.com/office/powerpoint/2010/main" val="349633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Photo internet</a:t>
            </a:r>
            <a:endParaRPr lang="fr-CA" dirty="0"/>
          </a:p>
        </p:txBody>
      </p:sp>
      <p:sp>
        <p:nvSpPr>
          <p:cNvPr id="4" name="Espace réservé du numéro de diapositive 3"/>
          <p:cNvSpPr>
            <a:spLocks noGrp="1"/>
          </p:cNvSpPr>
          <p:nvPr>
            <p:ph type="sldNum" sz="quarter" idx="10"/>
          </p:nvPr>
        </p:nvSpPr>
        <p:spPr/>
        <p:txBody>
          <a:bodyPr/>
          <a:lstStyle/>
          <a:p>
            <a:fld id="{C8A605C7-C7F6-4F1C-8EB0-D7AE3297EA84}" type="slidenum">
              <a:rPr lang="fr-CA" smtClean="0"/>
              <a:t>3</a:t>
            </a:fld>
            <a:endParaRPr lang="fr-CA"/>
          </a:p>
        </p:txBody>
      </p:sp>
    </p:spTree>
    <p:extLst>
      <p:ext uri="{BB962C8B-B14F-4D97-AF65-F5344CB8AC3E}">
        <p14:creationId xmlns:p14="http://schemas.microsoft.com/office/powerpoint/2010/main" val="327615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Photo Valérie Gauthier</a:t>
            </a:r>
            <a:endParaRPr lang="fr-CA" dirty="0"/>
          </a:p>
        </p:txBody>
      </p:sp>
      <p:sp>
        <p:nvSpPr>
          <p:cNvPr id="4" name="Espace réservé du numéro de diapositive 3"/>
          <p:cNvSpPr>
            <a:spLocks noGrp="1"/>
          </p:cNvSpPr>
          <p:nvPr>
            <p:ph type="sldNum" sz="quarter" idx="10"/>
          </p:nvPr>
        </p:nvSpPr>
        <p:spPr/>
        <p:txBody>
          <a:bodyPr/>
          <a:lstStyle/>
          <a:p>
            <a:fld id="{C8A605C7-C7F6-4F1C-8EB0-D7AE3297EA84}" type="slidenum">
              <a:rPr lang="fr-CA" smtClean="0"/>
              <a:t>4</a:t>
            </a:fld>
            <a:endParaRPr lang="fr-CA"/>
          </a:p>
        </p:txBody>
      </p:sp>
    </p:spTree>
    <p:extLst>
      <p:ext uri="{BB962C8B-B14F-4D97-AF65-F5344CB8AC3E}">
        <p14:creationId xmlns:p14="http://schemas.microsoft.com/office/powerpoint/2010/main" val="356676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Photo planches</a:t>
            </a:r>
            <a:r>
              <a:rPr lang="fr-CA" baseline="0" dirty="0" smtClean="0"/>
              <a:t> à découper Yves St-Pierre</a:t>
            </a:r>
          </a:p>
          <a:p>
            <a:r>
              <a:rPr lang="fr-CA" baseline="0" dirty="0" smtClean="0"/>
              <a:t>Photo table d’appoint Valérie Gauthier</a:t>
            </a:r>
            <a:endParaRPr lang="fr-CA" dirty="0"/>
          </a:p>
        </p:txBody>
      </p:sp>
      <p:sp>
        <p:nvSpPr>
          <p:cNvPr id="4" name="Espace réservé du numéro de diapositive 3"/>
          <p:cNvSpPr>
            <a:spLocks noGrp="1"/>
          </p:cNvSpPr>
          <p:nvPr>
            <p:ph type="sldNum" sz="quarter" idx="10"/>
          </p:nvPr>
        </p:nvSpPr>
        <p:spPr/>
        <p:txBody>
          <a:bodyPr/>
          <a:lstStyle/>
          <a:p>
            <a:fld id="{C8A605C7-C7F6-4F1C-8EB0-D7AE3297EA84}" type="slidenum">
              <a:rPr lang="fr-CA" smtClean="0"/>
              <a:t>6</a:t>
            </a:fld>
            <a:endParaRPr lang="fr-CA"/>
          </a:p>
        </p:txBody>
      </p:sp>
    </p:spTree>
    <p:extLst>
      <p:ext uri="{BB962C8B-B14F-4D97-AF65-F5344CB8AC3E}">
        <p14:creationId xmlns:p14="http://schemas.microsoft.com/office/powerpoint/2010/main" val="140601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Photo internet</a:t>
            </a:r>
            <a:endParaRPr lang="fr-CA" dirty="0"/>
          </a:p>
        </p:txBody>
      </p:sp>
      <p:sp>
        <p:nvSpPr>
          <p:cNvPr id="4" name="Espace réservé du numéro de diapositive 3"/>
          <p:cNvSpPr>
            <a:spLocks noGrp="1"/>
          </p:cNvSpPr>
          <p:nvPr>
            <p:ph type="sldNum" sz="quarter" idx="10"/>
          </p:nvPr>
        </p:nvSpPr>
        <p:spPr/>
        <p:txBody>
          <a:bodyPr/>
          <a:lstStyle/>
          <a:p>
            <a:fld id="{C8A605C7-C7F6-4F1C-8EB0-D7AE3297EA84}" type="slidenum">
              <a:rPr lang="fr-CA" smtClean="0"/>
              <a:t>7</a:t>
            </a:fld>
            <a:endParaRPr lang="fr-CA"/>
          </a:p>
        </p:txBody>
      </p:sp>
    </p:spTree>
    <p:extLst>
      <p:ext uri="{BB962C8B-B14F-4D97-AF65-F5344CB8AC3E}">
        <p14:creationId xmlns:p14="http://schemas.microsoft.com/office/powerpoint/2010/main" val="128988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Arbre en feu photo Facebook </a:t>
            </a:r>
            <a:r>
              <a:rPr lang="fr-CA" dirty="0" err="1" smtClean="0"/>
              <a:t>Sopfeu</a:t>
            </a:r>
            <a:endParaRPr lang="fr-CA" dirty="0" smtClean="0"/>
          </a:p>
          <a:p>
            <a:r>
              <a:rPr lang="fr-CA" dirty="0" smtClean="0"/>
              <a:t>Photo plants Marie-Ève Gélinas</a:t>
            </a:r>
          </a:p>
          <a:p>
            <a:r>
              <a:rPr lang="fr-CA" dirty="0" smtClean="0"/>
              <a:t>Photo empilement Marie-Ève</a:t>
            </a:r>
            <a:r>
              <a:rPr lang="fr-CA" baseline="0" dirty="0" smtClean="0"/>
              <a:t> Gélinas</a:t>
            </a:r>
            <a:endParaRPr lang="fr-CA" dirty="0"/>
          </a:p>
        </p:txBody>
      </p:sp>
      <p:sp>
        <p:nvSpPr>
          <p:cNvPr id="4" name="Espace réservé du numéro de diapositive 3"/>
          <p:cNvSpPr>
            <a:spLocks noGrp="1"/>
          </p:cNvSpPr>
          <p:nvPr>
            <p:ph type="sldNum" sz="quarter" idx="10"/>
          </p:nvPr>
        </p:nvSpPr>
        <p:spPr/>
        <p:txBody>
          <a:bodyPr/>
          <a:lstStyle/>
          <a:p>
            <a:fld id="{C8A605C7-C7F6-4F1C-8EB0-D7AE3297EA84}" type="slidenum">
              <a:rPr lang="fr-CA" smtClean="0"/>
              <a:t>10</a:t>
            </a:fld>
            <a:endParaRPr lang="fr-CA"/>
          </a:p>
        </p:txBody>
      </p:sp>
    </p:spTree>
    <p:extLst>
      <p:ext uri="{BB962C8B-B14F-4D97-AF65-F5344CB8AC3E}">
        <p14:creationId xmlns:p14="http://schemas.microsoft.com/office/powerpoint/2010/main" val="347354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p>
            <a:fld id="{D36AD83D-C48A-4ABF-AFDC-47E8EAFA5F85}" type="datetimeFigureOut">
              <a:rPr lang="fr-CA" smtClean="0"/>
              <a:t>2022-01-25</a:t>
            </a:fld>
            <a:endParaRPr lang="fr-CA"/>
          </a:p>
        </p:txBody>
      </p:sp>
      <p:sp>
        <p:nvSpPr>
          <p:cNvPr id="20" name="Espace réservé du pied de page 19"/>
          <p:cNvSpPr>
            <a:spLocks noGrp="1"/>
          </p:cNvSpPr>
          <p:nvPr>
            <p:ph type="ftr" sz="quarter" idx="11"/>
          </p:nvPr>
        </p:nvSpPr>
        <p:spPr/>
        <p:txBody>
          <a:bodyPr/>
          <a:lstStyle/>
          <a:p>
            <a:endParaRPr lang="fr-CA"/>
          </a:p>
        </p:txBody>
      </p:sp>
      <p:sp>
        <p:nvSpPr>
          <p:cNvPr id="10" name="Espace réservé du numéro de diapositive 9"/>
          <p:cNvSpPr>
            <a:spLocks noGrp="1"/>
          </p:cNvSpPr>
          <p:nvPr>
            <p:ph type="sldNum" sz="quarter" idx="12"/>
          </p:nvPr>
        </p:nvSpPr>
        <p:spPr/>
        <p:txBody>
          <a:bodyPr/>
          <a:lstStyle/>
          <a:p>
            <a:fld id="{F54CD0DA-0855-4FB5-BF48-85BCBA16EEAB}" type="slidenum">
              <a:rPr lang="fr-CA" smtClean="0"/>
              <a:t>‹N°›</a:t>
            </a:fld>
            <a:endParaRPr lang="fr-CA"/>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36AD83D-C48A-4ABF-AFDC-47E8EAFA5F85}" type="datetimeFigureOut">
              <a:rPr lang="fr-CA" smtClean="0"/>
              <a:t>2022-01-25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54CD0DA-0855-4FB5-BF48-85BCBA16EEAB}"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36AD83D-C48A-4ABF-AFDC-47E8EAFA5F85}" type="datetimeFigureOut">
              <a:rPr lang="fr-CA" smtClean="0"/>
              <a:t>2022-01-25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54CD0DA-0855-4FB5-BF48-85BCBA16EEAB}"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36AD83D-C48A-4ABF-AFDC-47E8EAFA5F85}" type="datetimeFigureOut">
              <a:rPr lang="fr-CA" smtClean="0"/>
              <a:t>2022-01-25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54CD0DA-0855-4FB5-BF48-85BCBA16EEAB}"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D36AD83D-C48A-4ABF-AFDC-47E8EAFA5F85}" type="datetimeFigureOut">
              <a:rPr lang="fr-CA" smtClean="0"/>
              <a:t>2022-01-25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54CD0DA-0855-4FB5-BF48-85BCBA16EEAB}" type="slidenum">
              <a:rPr lang="fr-CA" smtClean="0"/>
              <a:t>‹N°›</a:t>
            </a:fld>
            <a:endParaRPr lang="fr-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36AD83D-C48A-4ABF-AFDC-47E8EAFA5F85}" type="datetimeFigureOut">
              <a:rPr lang="fr-CA" smtClean="0"/>
              <a:t>2022-01-25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54CD0DA-0855-4FB5-BF48-85BCBA16EEAB}"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36AD83D-C48A-4ABF-AFDC-47E8EAFA5F85}" type="datetimeFigureOut">
              <a:rPr lang="fr-CA" smtClean="0"/>
              <a:t>2022-01-25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F54CD0DA-0855-4FB5-BF48-85BCBA16EEAB}"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D36AD83D-C48A-4ABF-AFDC-47E8EAFA5F85}" type="datetimeFigureOut">
              <a:rPr lang="fr-CA" smtClean="0"/>
              <a:t>2022-01-25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F54CD0DA-0855-4FB5-BF48-85BCBA16EEAB}"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D36AD83D-C48A-4ABF-AFDC-47E8EAFA5F85}" type="datetimeFigureOut">
              <a:rPr lang="fr-CA" smtClean="0"/>
              <a:t>2022-01-25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F54CD0DA-0855-4FB5-BF48-85BCBA16EEAB}" type="slidenum">
              <a:rPr lang="fr-CA" smtClean="0"/>
              <a:t>‹N°›</a:t>
            </a:fld>
            <a:endParaRPr lang="fr-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36AD83D-C48A-4ABF-AFDC-47E8EAFA5F85}" type="datetimeFigureOut">
              <a:rPr lang="fr-CA" smtClean="0"/>
              <a:t>2022-01-25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54CD0DA-0855-4FB5-BF48-85BCBA16EEAB}"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D36AD83D-C48A-4ABF-AFDC-47E8EAFA5F85}" type="datetimeFigureOut">
              <a:rPr lang="fr-CA" smtClean="0"/>
              <a:t>2022-01-25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54CD0DA-0855-4FB5-BF48-85BCBA16EEAB}" type="slidenum">
              <a:rPr lang="fr-CA" smtClean="0"/>
              <a:t>‹N°›</a:t>
            </a:fld>
            <a:endParaRPr lang="fr-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36AD83D-C48A-4ABF-AFDC-47E8EAFA5F85}" type="datetimeFigureOut">
              <a:rPr lang="fr-CA" smtClean="0"/>
              <a:t>2022-01-25</a:t>
            </a:fld>
            <a:endParaRPr lang="fr-CA"/>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CA"/>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54CD0DA-0855-4FB5-BF48-85BCBA16EEAB}" type="slidenum">
              <a:rPr lang="fr-CA" smtClean="0"/>
              <a:t>‹N°›</a:t>
            </a:fld>
            <a:endParaRPr lang="fr-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538" y="260648"/>
            <a:ext cx="7007902" cy="1584176"/>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rmAutofit fontScale="90000"/>
          </a:bodyPr>
          <a:lstStyle/>
          <a:p>
            <a:pPr algn="ctr"/>
            <a:r>
              <a:rPr lang="fr-CA" sz="3600" b="1" dirty="0" smtClean="0">
                <a:ln w="19050">
                  <a:solidFill>
                    <a:schemeClr val="tx1"/>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
            </a:r>
            <a:br>
              <a:rPr lang="fr-CA" sz="3600" b="1" dirty="0" smtClean="0">
                <a:ln w="19050">
                  <a:solidFill>
                    <a:schemeClr val="tx1"/>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br>
            <a:r>
              <a:rPr lang="fr-CA" sz="4400" b="1" dirty="0" smtClean="0">
                <a:ln w="19050">
                  <a:solidFill>
                    <a:schemeClr val="tx1"/>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Les 3 petits cochons</a:t>
            </a:r>
            <a:br>
              <a:rPr lang="fr-CA" sz="4400" b="1" dirty="0" smtClean="0">
                <a:ln w="19050">
                  <a:solidFill>
                    <a:schemeClr val="tx1"/>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br>
            <a:r>
              <a:rPr lang="fr-CA" sz="4400" b="1" dirty="0" smtClean="0">
                <a:ln w="19050">
                  <a:solidFill>
                    <a:schemeClr val="tx1"/>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version 2.0</a:t>
            </a:r>
            <a:endParaRPr lang="fr-CA" sz="4400" b="1" dirty="0">
              <a:ln w="19050">
                <a:solidFill>
                  <a:schemeClr val="tx1"/>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985" y="2060847"/>
            <a:ext cx="6431570" cy="1579941"/>
          </a:xfrm>
          <a:prstGeom prst="rect">
            <a:avLst/>
          </a:prstGeom>
          <a:solidFill>
            <a:schemeClr val="accent2"/>
          </a:solidFill>
          <a:ln w="76200">
            <a:solidFill>
              <a:schemeClr val="accent1"/>
            </a:solidFill>
          </a:ln>
          <a:effectLst>
            <a:outerShdw blurRad="63500" sx="102000" sy="102000" algn="ctr" rotWithShape="0">
              <a:prstClr val="black">
                <a:alpha val="40000"/>
              </a:prstClr>
            </a:outerShdw>
          </a:effectLst>
        </p:spPr>
      </p:pic>
      <p:sp>
        <p:nvSpPr>
          <p:cNvPr id="9" name="ZoneTexte 8"/>
          <p:cNvSpPr txBox="1"/>
          <p:nvPr/>
        </p:nvSpPr>
        <p:spPr>
          <a:xfrm>
            <a:off x="2596073" y="4813037"/>
            <a:ext cx="864096" cy="400110"/>
          </a:xfrm>
          <a:prstGeom prst="rect">
            <a:avLst/>
          </a:prstGeom>
          <a:noFill/>
        </p:spPr>
        <p:txBody>
          <a:bodyPr wrap="square" rtlCol="0">
            <a:spAutoFit/>
          </a:bodyPr>
          <a:lstStyle/>
          <a:p>
            <a:pPr algn="ctr"/>
            <a:r>
              <a:rPr lang="fr-CA" sz="2000" dirty="0" smtClean="0">
                <a:ln w="19050">
                  <a:solidFill>
                    <a:schemeClr val="tx1">
                      <a:lumMod val="95000"/>
                      <a:lumOff val="5000"/>
                    </a:schemeClr>
                  </a:solidFill>
                </a:ln>
                <a:solidFill>
                  <a:schemeClr val="accent2"/>
                </a:solidFill>
                <a:latin typeface="Arial Black" panose="020B0A04020102020204" pitchFamily="34" charset="0"/>
              </a:rPr>
              <a:t>CO</a:t>
            </a:r>
            <a:r>
              <a:rPr lang="fr-CA" sz="2000" baseline="-25000" dirty="0" smtClean="0">
                <a:ln w="19050">
                  <a:solidFill>
                    <a:schemeClr val="tx1">
                      <a:lumMod val="95000"/>
                      <a:lumOff val="5000"/>
                    </a:schemeClr>
                  </a:solidFill>
                </a:ln>
                <a:solidFill>
                  <a:schemeClr val="accent2"/>
                </a:solidFill>
                <a:latin typeface="Arial Black" panose="020B0A04020102020204" pitchFamily="34" charset="0"/>
              </a:rPr>
              <a:t>2</a:t>
            </a:r>
            <a:endParaRPr lang="fr-CA" sz="2000" baseline="-25000" dirty="0">
              <a:ln w="19050">
                <a:solidFill>
                  <a:schemeClr val="tx1">
                    <a:lumMod val="95000"/>
                    <a:lumOff val="5000"/>
                  </a:schemeClr>
                </a:solidFill>
              </a:ln>
              <a:solidFill>
                <a:schemeClr val="accent2"/>
              </a:solidFill>
              <a:latin typeface="Arial Black" panose="020B0A04020102020204" pitchFamily="34" charset="0"/>
            </a:endParaRPr>
          </a:p>
        </p:txBody>
      </p:sp>
      <p:sp>
        <p:nvSpPr>
          <p:cNvPr id="10" name="ZoneTexte 9"/>
          <p:cNvSpPr txBox="1"/>
          <p:nvPr/>
        </p:nvSpPr>
        <p:spPr>
          <a:xfrm>
            <a:off x="4695734" y="4102042"/>
            <a:ext cx="648072" cy="400110"/>
          </a:xfrm>
          <a:prstGeom prst="rect">
            <a:avLst/>
          </a:prstGeom>
          <a:noFill/>
        </p:spPr>
        <p:txBody>
          <a:bodyPr wrap="square" rtlCol="0">
            <a:spAutoFit/>
          </a:bodyPr>
          <a:lstStyle/>
          <a:p>
            <a:pPr algn="ctr"/>
            <a:r>
              <a:rPr lang="fr-CA" sz="2000" b="1" dirty="0" smtClean="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O</a:t>
            </a:r>
            <a:r>
              <a:rPr lang="fr-CA" sz="2000" b="1" baseline="-25000" dirty="0" smtClean="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2</a:t>
            </a:r>
            <a:endParaRPr lang="fr-CA" sz="2000" b="1" baseline="-25000" dirty="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1" name="ZoneTexte 10"/>
          <p:cNvSpPr txBox="1"/>
          <p:nvPr/>
        </p:nvSpPr>
        <p:spPr>
          <a:xfrm>
            <a:off x="1639820" y="5444014"/>
            <a:ext cx="2776601" cy="400110"/>
          </a:xfrm>
          <a:prstGeom prst="rect">
            <a:avLst/>
          </a:prstGeom>
          <a:noFill/>
        </p:spPr>
        <p:txBody>
          <a:bodyPr wrap="square" rtlCol="0">
            <a:spAutoFit/>
          </a:bodyPr>
          <a:lstStyle/>
          <a:p>
            <a:pPr algn="ctr"/>
            <a:r>
              <a:rPr lang="fr-CA" sz="2000" b="1" dirty="0" smtClean="0">
                <a:ln w="19050">
                  <a:solidFill>
                    <a:sysClr val="windowText" lastClr="000000"/>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CARBONEUTRE</a:t>
            </a:r>
            <a:endParaRPr lang="fr-CA" sz="2000" b="1" dirty="0">
              <a:ln w="19050">
                <a:solidFill>
                  <a:sysClr val="windowText" lastClr="000000"/>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2" name="ZoneTexte 11"/>
          <p:cNvSpPr txBox="1"/>
          <p:nvPr/>
        </p:nvSpPr>
        <p:spPr>
          <a:xfrm>
            <a:off x="6435355" y="4102042"/>
            <a:ext cx="1800200" cy="400110"/>
          </a:xfrm>
          <a:prstGeom prst="rect">
            <a:avLst/>
          </a:prstGeom>
          <a:noFill/>
        </p:spPr>
        <p:txBody>
          <a:bodyPr wrap="square" rtlCol="0">
            <a:spAutoFit/>
          </a:bodyPr>
          <a:lstStyle/>
          <a:p>
            <a:pPr algn="ctr"/>
            <a:r>
              <a:rPr lang="fr-CA" sz="2000" b="1" dirty="0" smtClean="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ÉNERGIE</a:t>
            </a:r>
            <a:endParaRPr lang="fr-CA" sz="2000" dirty="0">
              <a:ln w="19050">
                <a:solidFill>
                  <a:schemeClr val="tx1">
                    <a:lumMod val="95000"/>
                    <a:lumOff val="5000"/>
                  </a:schemeClr>
                </a:solidFill>
                <a:prstDash val="solid"/>
              </a:ln>
              <a:solidFill>
                <a:schemeClr val="accent2"/>
              </a:solidFill>
              <a:latin typeface="Arial Black" panose="020B0A04020102020204" pitchFamily="34" charset="0"/>
            </a:endParaRPr>
          </a:p>
        </p:txBody>
      </p:sp>
      <p:sp>
        <p:nvSpPr>
          <p:cNvPr id="13" name="ZoneTexte 12"/>
          <p:cNvSpPr txBox="1"/>
          <p:nvPr/>
        </p:nvSpPr>
        <p:spPr>
          <a:xfrm>
            <a:off x="3975654" y="4813037"/>
            <a:ext cx="2088232" cy="400110"/>
          </a:xfrm>
          <a:prstGeom prst="rect">
            <a:avLst/>
          </a:prstGeom>
          <a:noFill/>
        </p:spPr>
        <p:txBody>
          <a:bodyPr wrap="square" rtlCol="0">
            <a:spAutoFit/>
          </a:bodyPr>
          <a:lstStyle/>
          <a:p>
            <a:pPr algn="ctr"/>
            <a:r>
              <a:rPr lang="fr-CA" sz="2000" b="1" dirty="0" smtClean="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ÉCOLOGIE</a:t>
            </a:r>
            <a:endParaRPr lang="fr-CA" sz="2000" b="1" dirty="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4" name="ZoneTexte 13"/>
          <p:cNvSpPr txBox="1"/>
          <p:nvPr/>
        </p:nvSpPr>
        <p:spPr>
          <a:xfrm>
            <a:off x="1803985" y="4102042"/>
            <a:ext cx="2448272" cy="400110"/>
          </a:xfrm>
          <a:prstGeom prst="rect">
            <a:avLst/>
          </a:prstGeom>
          <a:noFill/>
        </p:spPr>
        <p:txBody>
          <a:bodyPr wrap="square" rtlCol="0">
            <a:spAutoFit/>
          </a:bodyPr>
          <a:lstStyle/>
          <a:p>
            <a:pPr algn="ctr"/>
            <a:r>
              <a:rPr lang="fr-CA" sz="2000" b="1" dirty="0" smtClean="0">
                <a:ln w="19050">
                  <a:solidFill>
                    <a:sysClr val="windowText" lastClr="000000"/>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STRUCTURE</a:t>
            </a:r>
            <a:endParaRPr lang="fr-CA" sz="2000" b="1" dirty="0">
              <a:ln w="19050">
                <a:solidFill>
                  <a:sysClr val="windowText" lastClr="000000"/>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5" name="ZoneTexte 14"/>
          <p:cNvSpPr txBox="1"/>
          <p:nvPr/>
        </p:nvSpPr>
        <p:spPr>
          <a:xfrm>
            <a:off x="6039311" y="5444014"/>
            <a:ext cx="2592288" cy="400110"/>
          </a:xfrm>
          <a:prstGeom prst="rect">
            <a:avLst/>
          </a:prstGeom>
          <a:noFill/>
        </p:spPr>
        <p:txBody>
          <a:bodyPr wrap="square" rtlCol="0">
            <a:spAutoFit/>
          </a:bodyPr>
          <a:lstStyle/>
          <a:p>
            <a:pPr algn="ctr"/>
            <a:r>
              <a:rPr lang="fr-CA" sz="2000" b="1" dirty="0" smtClean="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QUOTIDIEN</a:t>
            </a:r>
            <a:endParaRPr lang="fr-CA" sz="2000" b="1" dirty="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6" name="ZoneTexte 15"/>
          <p:cNvSpPr txBox="1"/>
          <p:nvPr/>
        </p:nvSpPr>
        <p:spPr>
          <a:xfrm>
            <a:off x="6255335" y="4813037"/>
            <a:ext cx="2160240" cy="400110"/>
          </a:xfrm>
          <a:prstGeom prst="rect">
            <a:avLst/>
          </a:prstGeom>
          <a:noFill/>
        </p:spPr>
        <p:txBody>
          <a:bodyPr wrap="square" rtlCol="0">
            <a:spAutoFit/>
          </a:bodyPr>
          <a:lstStyle/>
          <a:p>
            <a:pPr algn="ctr"/>
            <a:r>
              <a:rPr lang="fr-CA" sz="2000" b="1" dirty="0" smtClean="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RESSOURCE</a:t>
            </a:r>
            <a:endParaRPr lang="fr-CA" sz="2000" b="1" dirty="0">
              <a:ln w="19050">
                <a:solidFill>
                  <a:schemeClr val="tx1">
                    <a:lumMod val="95000"/>
                    <a:lumOff val="5000"/>
                  </a:schemeClr>
                </a:solid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spTree>
    <p:extLst>
      <p:ext uri="{BB962C8B-B14F-4D97-AF65-F5344CB8AC3E}">
        <p14:creationId xmlns:p14="http://schemas.microsoft.com/office/powerpoint/2010/main" val="1844550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581" y="3233190"/>
            <a:ext cx="1090226" cy="1360512"/>
          </a:xfrm>
          <a:prstGeom prst="rect">
            <a:avLst/>
          </a:prstGeom>
          <a:ln w="76200">
            <a:solidFill>
              <a:schemeClr val="accent1"/>
            </a:solidFill>
          </a:ln>
          <a:effectLst>
            <a:outerShdw blurRad="63500" sx="102000" sy="102000" algn="ctr" rotWithShape="0">
              <a:prstClr val="black">
                <a:alpha val="40000"/>
              </a:prstClr>
            </a:outerShdw>
          </a:effectLst>
        </p:spPr>
      </p:pic>
      <p:sp>
        <p:nvSpPr>
          <p:cNvPr id="7" name="ZoneTexte 6"/>
          <p:cNvSpPr txBox="1"/>
          <p:nvPr/>
        </p:nvSpPr>
        <p:spPr>
          <a:xfrm>
            <a:off x="3426766" y="5517232"/>
            <a:ext cx="3076532" cy="369332"/>
          </a:xfrm>
          <a:prstGeom prst="rect">
            <a:avLst/>
          </a:prstGeom>
          <a:solidFill>
            <a:schemeClr val="accent2"/>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REJET » du </a:t>
            </a:r>
            <a:r>
              <a:rPr lang="fr-CA" b="1" dirty="0" smtClean="0">
                <a:ln w="19050">
                  <a:noFill/>
                  <a:prstDash val="solid"/>
                </a:ln>
                <a:solidFill>
                  <a:srgbClr val="C32D2E"/>
                </a:solidFill>
                <a:effectLst>
                  <a:outerShdw blurRad="41275" dist="20320" dir="1800000" algn="tl" rotWithShape="0">
                    <a:srgbClr val="000000">
                      <a:alpha val="40000"/>
                    </a:srgbClr>
                  </a:outerShdw>
                </a:effectLst>
                <a:latin typeface="Arial Black" panose="020B0A04020102020204" pitchFamily="34" charset="0"/>
              </a:rPr>
              <a:t>carbone</a:t>
            </a:r>
            <a:r>
              <a:rPr lang="fr-CA"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p>
        </p:txBody>
      </p:sp>
      <p:sp>
        <p:nvSpPr>
          <p:cNvPr id="8" name="ZoneTexte 7"/>
          <p:cNvSpPr txBox="1"/>
          <p:nvPr/>
        </p:nvSpPr>
        <p:spPr>
          <a:xfrm>
            <a:off x="3037313" y="6217662"/>
            <a:ext cx="3855440" cy="369332"/>
          </a:xfrm>
          <a:prstGeom prst="rect">
            <a:avLst/>
          </a:prstGeom>
          <a:solidFill>
            <a:schemeClr val="accent2"/>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CAPTATION » du </a:t>
            </a:r>
            <a:r>
              <a:rPr lang="fr-CA" b="1" dirty="0" smtClean="0">
                <a:ln w="19050">
                  <a:noFill/>
                  <a:prstDash val="solid"/>
                </a:ln>
                <a:solidFill>
                  <a:srgbClr val="C32D2E"/>
                </a:solidFill>
                <a:effectLst>
                  <a:outerShdw blurRad="41275" dist="20320" dir="1800000" algn="tl" rotWithShape="0">
                    <a:srgbClr val="000000">
                      <a:alpha val="40000"/>
                    </a:srgbClr>
                  </a:outerShdw>
                </a:effectLst>
                <a:latin typeface="Arial Black" panose="020B0A04020102020204" pitchFamily="34" charset="0"/>
              </a:rPr>
              <a:t>carbone</a:t>
            </a:r>
            <a:endParaRPr lang="fr-CA"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9" name="ZoneTexte 8"/>
          <p:cNvSpPr txBox="1"/>
          <p:nvPr/>
        </p:nvSpPr>
        <p:spPr>
          <a:xfrm>
            <a:off x="3181328" y="4869160"/>
            <a:ext cx="3567409" cy="369332"/>
          </a:xfrm>
          <a:prstGeom prst="rect">
            <a:avLst/>
          </a:prstGeom>
          <a:solidFill>
            <a:schemeClr val="accent2"/>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STOCKAGE » du carbone</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8025" y="3233190"/>
            <a:ext cx="1814016" cy="1360512"/>
          </a:xfrm>
          <a:prstGeom prst="rect">
            <a:avLst/>
          </a:prstGeom>
          <a:ln w="76200">
            <a:solidFill>
              <a:schemeClr val="accent1"/>
            </a:solidFill>
          </a:ln>
          <a:effectLst>
            <a:outerShdw blurRad="63500" sx="102000" sy="102000" algn="ctr" rotWithShape="0">
              <a:prstClr val="black">
                <a:alpha val="40000"/>
              </a:prstClr>
            </a:outerShdw>
          </a:effectLst>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075" y="3233190"/>
            <a:ext cx="1840163" cy="1360512"/>
          </a:xfrm>
          <a:prstGeom prst="rect">
            <a:avLst/>
          </a:prstGeom>
          <a:ln w="76200">
            <a:solidFill>
              <a:schemeClr val="accent1"/>
            </a:solidFill>
          </a:ln>
          <a:effectLst>
            <a:outerShdw blurRad="63500" sx="102000" sy="102000" algn="ctr" rotWithShape="0">
              <a:prstClr val="black">
                <a:alpha val="40000"/>
              </a:prstClr>
            </a:outerShdw>
          </a:effectLst>
        </p:spPr>
      </p:pic>
      <p:sp>
        <p:nvSpPr>
          <p:cNvPr id="12" name="Titre 1"/>
          <p:cNvSpPr>
            <a:spLocks noGrp="1"/>
          </p:cNvSpPr>
          <p:nvPr>
            <p:ph type="title"/>
          </p:nvPr>
        </p:nvSpPr>
        <p:spPr>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Le carbone capté par l’arbre est stocké dans le bois. Ce phénomène permet de diminuer la quantité de dioxyde de carbone présent dans l’atmosphère.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3" name="ZoneTexte 12"/>
          <p:cNvSpPr txBox="1"/>
          <p:nvPr/>
        </p:nvSpPr>
        <p:spPr>
          <a:xfrm>
            <a:off x="1403648" y="1715176"/>
            <a:ext cx="4762307" cy="584775"/>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9.</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Associez l’image à la bonne affirmation.</a:t>
            </a:r>
          </a:p>
        </p:txBody>
      </p:sp>
      <p:sp>
        <p:nvSpPr>
          <p:cNvPr id="14" name="ZoneTexte 13"/>
          <p:cNvSpPr txBox="1"/>
          <p:nvPr/>
        </p:nvSpPr>
        <p:spPr>
          <a:xfrm>
            <a:off x="2058290" y="2577372"/>
            <a:ext cx="504807" cy="369332"/>
          </a:xfrm>
          <a:prstGeom prst="rect">
            <a:avLst/>
          </a:prstGeom>
          <a:solidFill>
            <a:schemeClr val="accent2"/>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a:t>
            </a:r>
          </a:p>
        </p:txBody>
      </p:sp>
      <p:sp>
        <p:nvSpPr>
          <p:cNvPr id="15" name="ZoneTexte 14"/>
          <p:cNvSpPr txBox="1"/>
          <p:nvPr/>
        </p:nvSpPr>
        <p:spPr>
          <a:xfrm>
            <a:off x="7490752" y="2577372"/>
            <a:ext cx="504807" cy="369332"/>
          </a:xfrm>
          <a:prstGeom prst="rect">
            <a:avLst/>
          </a:prstGeom>
          <a:solidFill>
            <a:schemeClr val="accent2"/>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a:t>
            </a:r>
          </a:p>
        </p:txBody>
      </p:sp>
      <p:sp>
        <p:nvSpPr>
          <p:cNvPr id="16" name="ZoneTexte 15"/>
          <p:cNvSpPr txBox="1"/>
          <p:nvPr/>
        </p:nvSpPr>
        <p:spPr>
          <a:xfrm>
            <a:off x="4712629" y="2577372"/>
            <a:ext cx="504807" cy="369332"/>
          </a:xfrm>
          <a:prstGeom prst="rect">
            <a:avLst/>
          </a:prstGeom>
          <a:solidFill>
            <a:schemeClr val="accent2"/>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a:t>
            </a:r>
          </a:p>
        </p:txBody>
      </p:sp>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spTree>
    <p:extLst>
      <p:ext uri="{BB962C8B-B14F-4D97-AF65-F5344CB8AC3E}">
        <p14:creationId xmlns:p14="http://schemas.microsoft.com/office/powerpoint/2010/main" val="59976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435608" y="274638"/>
            <a:ext cx="7498080" cy="1354162"/>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En quête de calme et de sérénité, Monsieur le loup s’est mis à la lecture tout récemment. En feuilletant le journal, il est tombé sur un article dans lequel on fait mention de biomasse forestière.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5" name="ZoneTexte 4"/>
          <p:cNvSpPr txBox="1"/>
          <p:nvPr/>
        </p:nvSpPr>
        <p:spPr>
          <a:xfrm>
            <a:off x="1403647" y="1844824"/>
            <a:ext cx="4762307" cy="584775"/>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10</a:t>
            </a:r>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Qu’est-ce que la biomasse forestière</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6" name="ZoneTexte 5"/>
          <p:cNvSpPr txBox="1"/>
          <p:nvPr/>
        </p:nvSpPr>
        <p:spPr>
          <a:xfrm>
            <a:off x="1403647" y="2636912"/>
            <a:ext cx="7497229" cy="1815882"/>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Une masse avec un manche fait de bois bio.</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Des résidus de bois provenant des coupes forestières ou des usines de sciage.</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Des arbres arrosés avec des engrais certifiés 100 % biologiques.</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4581692"/>
            <a:ext cx="1817544" cy="2281436"/>
          </a:xfrm>
          <a:prstGeom prst="rect">
            <a:avLst/>
          </a:prstGeom>
        </p:spPr>
      </p:pic>
    </p:spTree>
    <p:extLst>
      <p:ext uri="{BB962C8B-B14F-4D97-AF65-F5344CB8AC3E}">
        <p14:creationId xmlns:p14="http://schemas.microsoft.com/office/powerpoint/2010/main" val="3243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b="8649"/>
          <a:stretch/>
        </p:blipFill>
        <p:spPr>
          <a:xfrm>
            <a:off x="6804248" y="3789040"/>
            <a:ext cx="2222345" cy="2199320"/>
          </a:xfrm>
          <a:prstGeom prst="rect">
            <a:avLst/>
          </a:prstGeom>
        </p:spPr>
      </p:pic>
      <p:sp>
        <p:nvSpPr>
          <p:cNvPr id="4" name="Titre 1"/>
          <p:cNvSpPr>
            <a:spLocks noGrp="1"/>
          </p:cNvSpPr>
          <p:nvPr>
            <p:ph type="title"/>
          </p:nvPr>
        </p:nvSpPr>
        <p:spPr>
          <a:xfrm>
            <a:off x="1403990" y="298403"/>
            <a:ext cx="7336156" cy="1105039"/>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Un de nos petits cochons sent sa fibre entrepreneuriale monter en lui. Il veut utiliser tous les résidus des usines de sciage tels les écorces, les sciures et les </a:t>
            </a:r>
            <a:r>
              <a:rPr lang="fr-CA" sz="1800" b="1" dirty="0" err="1"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rabotures</a:t>
            </a: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5" name="ZoneTexte 4"/>
          <p:cNvSpPr txBox="1"/>
          <p:nvPr/>
        </p:nvSpPr>
        <p:spPr>
          <a:xfrm>
            <a:off x="1365418" y="1719078"/>
            <a:ext cx="7498611" cy="584775"/>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11</a:t>
            </a:r>
            <a:r>
              <a:rPr lang="fr-CA" sz="1600" b="1" dirty="0" smtClean="0">
                <a:ln w="19050">
                  <a:noFill/>
                  <a:prstDash val="solid"/>
                </a:ln>
                <a:solidFill>
                  <a:schemeClr val="accent1"/>
                </a:solidFill>
                <a:latin typeface="Arial Black" panose="020B0A04020102020204" pitchFamily="34" charset="0"/>
              </a:rPr>
              <a:t>.</a:t>
            </a:r>
          </a:p>
          <a:p>
            <a:r>
              <a:rPr lang="fr-CA" sz="1600" b="1" dirty="0">
                <a:ln w="19050">
                  <a:noFill/>
                  <a:prstDash val="solid"/>
                </a:ln>
                <a:solidFill>
                  <a:schemeClr val="accent3"/>
                </a:solidFill>
                <a:effectLst>
                  <a:outerShdw blurRad="38100" dist="38100" dir="2700000" algn="tl">
                    <a:srgbClr val="000000">
                      <a:alpha val="43137"/>
                    </a:srgbClr>
                  </a:outerShdw>
                </a:effectLst>
                <a:latin typeface="Arial Black" panose="020B0A04020102020204" pitchFamily="34" charset="0"/>
              </a:rPr>
              <a:t>Qu’est-ce que Monsieur petit cochon peut faire de ces </a:t>
            </a:r>
            <a:r>
              <a:rPr lang="fr-CA" sz="1600" b="1" dirty="0" smtClean="0">
                <a:ln w="19050">
                  <a:noFill/>
                  <a:prstDash val="solid"/>
                </a:ln>
                <a:solidFill>
                  <a:schemeClr val="accent3"/>
                </a:solidFill>
                <a:effectLst>
                  <a:outerShdw blurRad="38100" dist="38100" dir="2700000" algn="tl">
                    <a:srgbClr val="000000">
                      <a:alpha val="43137"/>
                    </a:srgbClr>
                  </a:outerShdw>
                </a:effectLst>
                <a:latin typeface="Arial Black" panose="020B0A04020102020204" pitchFamily="34" charset="0"/>
              </a:rPr>
              <a:t>résidus? </a:t>
            </a:r>
          </a:p>
        </p:txBody>
      </p:sp>
      <p:sp>
        <p:nvSpPr>
          <p:cNvPr id="6" name="ZoneTexte 5"/>
          <p:cNvSpPr txBox="1"/>
          <p:nvPr/>
        </p:nvSpPr>
        <p:spPr>
          <a:xfrm>
            <a:off x="1365418" y="2492896"/>
            <a:ext cx="5754221" cy="2308324"/>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Des bûches écologiques.</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Des granules pour le chauffage résidentiel.</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Une source d’énergie pour chauffer les usines.</a:t>
            </a:r>
          </a:p>
          <a:p>
            <a:endPar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 De la litière pour animaux.</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 Toutes ces réponses</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5157192"/>
            <a:ext cx="1820326" cy="1365245"/>
          </a:xfrm>
          <a:prstGeom prst="rect">
            <a:avLst/>
          </a:prstGeom>
          <a:ln w="76200">
            <a:solidFill>
              <a:schemeClr val="accent1"/>
            </a:solidFill>
          </a:ln>
          <a:effectLst>
            <a:outerShdw blurRad="63500" sx="102000" sy="102000" algn="ctr" rotWithShape="0">
              <a:prstClr val="black">
                <a:alpha val="40000"/>
              </a:prstClr>
            </a:outerShdw>
          </a:effectLst>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2528" y="5157191"/>
            <a:ext cx="1820326" cy="1365245"/>
          </a:xfrm>
          <a:prstGeom prst="rect">
            <a:avLst/>
          </a:prstGeom>
          <a:ln w="76200">
            <a:solidFill>
              <a:schemeClr val="accent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7420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5844" t="8517" r="6294" b="10677"/>
          <a:stretch/>
        </p:blipFill>
        <p:spPr>
          <a:xfrm>
            <a:off x="4457568" y="5539674"/>
            <a:ext cx="1354100" cy="1245352"/>
          </a:xfrm>
          <a:prstGeom prst="rect">
            <a:avLst/>
          </a:prstGeom>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4565" r="7558"/>
          <a:stretch/>
        </p:blipFill>
        <p:spPr>
          <a:xfrm>
            <a:off x="3195611" y="5466700"/>
            <a:ext cx="1222625" cy="13913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sp>
        <p:nvSpPr>
          <p:cNvPr id="7" name="Titre 1"/>
          <p:cNvSpPr>
            <a:spLocks noGrp="1"/>
          </p:cNvSpPr>
          <p:nvPr>
            <p:ph type="title"/>
          </p:nvPr>
        </p:nvSpPr>
        <p:spPr>
          <a:xfrm>
            <a:off x="1435608" y="274638"/>
            <a:ext cx="7498080" cy="1858218"/>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Notre grand et végétarien loup est depuis quelques temps producteur de légumes biologiques. Il possède de grandes serres dans lesquelles il cultive une multitude de légumes pour en faire le commerce. Avec le climat assez rigoureux de la Côte-Nord, il doit chauffer ses serres pendant plusieurs mois pour pouvoir cultiver à l’année.</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8" name="ZoneTexte 7"/>
          <p:cNvSpPr txBox="1"/>
          <p:nvPr/>
        </p:nvSpPr>
        <p:spPr>
          <a:xfrm>
            <a:off x="1412308" y="2300238"/>
            <a:ext cx="7498611" cy="830997"/>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12</a:t>
            </a:r>
            <a:r>
              <a:rPr lang="fr-CA" sz="1600" b="1" dirty="0" smtClean="0">
                <a:ln w="19050">
                  <a:noFill/>
                  <a:prstDash val="solid"/>
                </a:ln>
                <a:solidFill>
                  <a:schemeClr val="accent1"/>
                </a:solidFill>
                <a:latin typeface="Arial Black" panose="020B0A04020102020204" pitchFamily="34" charset="0"/>
              </a:rPr>
              <a:t>.</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Selon vous, quel type de chauffage notre loup aurait-il intérêt à choisir par souci de l’environnement et par souci d’économie? </a:t>
            </a:r>
          </a:p>
        </p:txBody>
      </p:sp>
      <p:sp>
        <p:nvSpPr>
          <p:cNvPr id="9" name="ZoneTexte 8"/>
          <p:cNvSpPr txBox="1"/>
          <p:nvPr/>
        </p:nvSpPr>
        <p:spPr>
          <a:xfrm>
            <a:off x="1433389" y="3302786"/>
            <a:ext cx="7497229" cy="2062103"/>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Un chauffage au mazout.</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Un chauffage électrique.</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Un chauffage à la biomasse forestière.</a:t>
            </a:r>
          </a:p>
          <a:p>
            <a:endPar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 Un système alimenté par un vélo stationnaire et un petit cochon pour pédaler.</a:t>
            </a:r>
          </a:p>
        </p:txBody>
      </p:sp>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5473744"/>
            <a:ext cx="996282" cy="1245352"/>
          </a:xfrm>
          <a:prstGeom prst="rect">
            <a:avLst/>
          </a:prstGeom>
        </p:spPr>
      </p:pic>
      <p:pic>
        <p:nvPicPr>
          <p:cNvPr id="11" name="Image 10"/>
          <p:cNvPicPr>
            <a:picLocks noChangeAspect="1"/>
          </p:cNvPicPr>
          <p:nvPr/>
        </p:nvPicPr>
        <p:blipFill rotWithShape="1">
          <a:blip r:embed="rId6" cstate="print">
            <a:extLst>
              <a:ext uri="{28A0092B-C50C-407E-A947-70E740481C1C}">
                <a14:useLocalDpi xmlns:a14="http://schemas.microsoft.com/office/drawing/2010/main" val="0"/>
              </a:ext>
            </a:extLst>
          </a:blip>
          <a:srcRect t="8517" r="6294" b="10677"/>
          <a:stretch/>
        </p:blipFill>
        <p:spPr>
          <a:xfrm>
            <a:off x="1728324" y="5473744"/>
            <a:ext cx="1444161" cy="1245352"/>
          </a:xfrm>
          <a:prstGeom prst="rect">
            <a:avLst/>
          </a:prstGeom>
        </p:spPr>
      </p:pic>
    </p:spTree>
    <p:extLst>
      <p:ext uri="{BB962C8B-B14F-4D97-AF65-F5344CB8AC3E}">
        <p14:creationId xmlns:p14="http://schemas.microsoft.com/office/powerpoint/2010/main" val="18808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685" y="3755940"/>
            <a:ext cx="1224136" cy="2457015"/>
          </a:xfrm>
          <a:prstGeom prst="rect">
            <a:avLst/>
          </a:prstGeom>
        </p:spPr>
      </p:pic>
      <p:sp>
        <p:nvSpPr>
          <p:cNvPr id="13" name="Titre 1"/>
          <p:cNvSpPr>
            <a:spLocks noGrp="1"/>
          </p:cNvSpPr>
          <p:nvPr>
            <p:ph type="title"/>
          </p:nvPr>
        </p:nvSpPr>
        <p:spPr>
          <a:xfrm>
            <a:off x="1435608" y="274638"/>
            <a:ext cx="7498080" cy="2434282"/>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Après une longue et dure semaine de travail, nos petits cochons se retrouvent au chalet avec leurs amis. Adeptes de plein air et de </a:t>
            </a:r>
            <a:r>
              <a:rPr lang="fr-CA" sz="1800" b="1" i="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cocooning</a:t>
            </a: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 ils se sont construit un magnifique petit chalet en bois rond tout près de celui du Chat botté, sur le même lac également que celui de Blanche-Neige et les 13 nains (la famille s’est agrandie). Tout en buvant un bon chocolat chaud au coin du feu, une question vint à l’esprit d’un des cochons.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4" name="ZoneTexte 13"/>
          <p:cNvSpPr txBox="1"/>
          <p:nvPr/>
        </p:nvSpPr>
        <p:spPr>
          <a:xfrm>
            <a:off x="1443396" y="2924943"/>
            <a:ext cx="7498611" cy="830997"/>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13</a:t>
            </a:r>
            <a:r>
              <a:rPr lang="fr-CA" sz="1600" b="1" dirty="0" smtClean="0">
                <a:ln w="19050">
                  <a:noFill/>
                  <a:prstDash val="solid"/>
                </a:ln>
                <a:solidFill>
                  <a:schemeClr val="accent1"/>
                </a:solidFill>
                <a:latin typeface="Arial Black" panose="020B0A04020102020204" pitchFamily="34" charset="0"/>
              </a:rPr>
              <a:t>.</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Lorsque l’on chauffe au bois, est-ce que les émissions de carbone sont: </a:t>
            </a:r>
          </a:p>
        </p:txBody>
      </p:sp>
      <p:sp>
        <p:nvSpPr>
          <p:cNvPr id="15" name="ZoneTexte 14"/>
          <p:cNvSpPr txBox="1"/>
          <p:nvPr/>
        </p:nvSpPr>
        <p:spPr>
          <a:xfrm>
            <a:off x="1444779" y="3933056"/>
            <a:ext cx="3847302" cy="2800767"/>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Égales à la quantité de carbone absorbé par l’arbre au cours de sa vie.</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Inférieures à la quantité de carbone absorbé par l’arbre au cours de sa vie.</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Supérieures à la quantité de carbone absorbé par l’arbre au cours de sa vie.</a:t>
            </a: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pic>
        <p:nvPicPr>
          <p:cNvPr id="18" name="Image 17"/>
          <p:cNvPicPr>
            <a:picLocks noChangeAspect="1"/>
          </p:cNvPicPr>
          <p:nvPr/>
        </p:nvPicPr>
        <p:blipFill rotWithShape="1">
          <a:blip r:embed="rId4" cstate="print">
            <a:extLst>
              <a:ext uri="{28A0092B-C50C-407E-A947-70E740481C1C}">
                <a14:useLocalDpi xmlns:a14="http://schemas.microsoft.com/office/drawing/2010/main" val="0"/>
              </a:ext>
            </a:extLst>
          </a:blip>
          <a:srcRect t="11331" b="18262"/>
          <a:stretch/>
        </p:blipFill>
        <p:spPr>
          <a:xfrm>
            <a:off x="5436095" y="4562232"/>
            <a:ext cx="2108215" cy="1603072"/>
          </a:xfrm>
          <a:prstGeom prst="rect">
            <a:avLst/>
          </a:prstGeom>
        </p:spPr>
      </p:pic>
    </p:spTree>
    <p:extLst>
      <p:ext uri="{BB962C8B-B14F-4D97-AF65-F5344CB8AC3E}">
        <p14:creationId xmlns:p14="http://schemas.microsoft.com/office/powerpoint/2010/main" val="413503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9186" y="4128229"/>
            <a:ext cx="869628" cy="1745467"/>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7657" y="4087312"/>
            <a:ext cx="1425200" cy="1628800"/>
          </a:xfrm>
          <a:prstGeom prst="rect">
            <a:avLst/>
          </a:prstGeom>
        </p:spPr>
      </p:pic>
      <p:sp>
        <p:nvSpPr>
          <p:cNvPr id="4" name="Titre 1"/>
          <p:cNvSpPr>
            <a:spLocks noGrp="1"/>
          </p:cNvSpPr>
          <p:nvPr>
            <p:ph type="title"/>
          </p:nvPr>
        </p:nvSpPr>
        <p:spPr>
          <a:xfrm>
            <a:off x="1331640" y="260648"/>
            <a:ext cx="7498080" cy="1008112"/>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Toujours au chalet, un des amis des cochons veut faire brûler tous les déchets de la fin de semaine dans le poêle.</a:t>
            </a:r>
          </a:p>
        </p:txBody>
      </p:sp>
      <p:sp>
        <p:nvSpPr>
          <p:cNvPr id="6" name="ZoneTexte 5"/>
          <p:cNvSpPr txBox="1"/>
          <p:nvPr/>
        </p:nvSpPr>
        <p:spPr>
          <a:xfrm>
            <a:off x="1331639" y="1484784"/>
            <a:ext cx="2880319" cy="584775"/>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a:t>
            </a:r>
            <a:r>
              <a:rPr lang="fr-CA" sz="16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14</a:t>
            </a:r>
            <a:r>
              <a:rPr lang="fr-CA" sz="1600" b="1" dirty="0" smtClean="0">
                <a:ln w="19050">
                  <a:noFill/>
                  <a:prstDash val="solid"/>
                </a:ln>
                <a:solidFill>
                  <a:schemeClr val="accent1"/>
                </a:solidFill>
                <a:latin typeface="Arial Black" panose="020B0A04020102020204" pitchFamily="34" charset="0"/>
              </a:rPr>
              <a:t>.</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Est-ce une bonne idée?</a:t>
            </a:r>
          </a:p>
        </p:txBody>
      </p:sp>
      <p:sp>
        <p:nvSpPr>
          <p:cNvPr id="7" name="ZoneTexte 6"/>
          <p:cNvSpPr txBox="1"/>
          <p:nvPr/>
        </p:nvSpPr>
        <p:spPr>
          <a:xfrm>
            <a:off x="1332238" y="2518417"/>
            <a:ext cx="7488234" cy="1569660"/>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Oui, on peut tout mettre, ça sert à ça, y’a pas de </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danger</a:t>
            </a:r>
          </a:p>
          <a:p>
            <a:endPar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Oui, si c’est bien </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nettoyé</a:t>
            </a:r>
          </a:p>
          <a:p>
            <a:endPar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Non, certaines substances émettent des polluants en brûlant, la seule chose qui va dans le poêle c’est du bois bien sec</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956" y="3771065"/>
            <a:ext cx="2016224" cy="2459793"/>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2568" y="5169979"/>
            <a:ext cx="855089" cy="1209675"/>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139" y="4184681"/>
            <a:ext cx="1087023" cy="1434062"/>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1" y="5089177"/>
            <a:ext cx="970865" cy="1371278"/>
          </a:xfrm>
          <a:prstGeom prst="rect">
            <a:avLst/>
          </a:prstGeom>
        </p:spPr>
      </p:pic>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spTree>
    <p:extLst>
      <p:ext uri="{BB962C8B-B14F-4D97-AF65-F5344CB8AC3E}">
        <p14:creationId xmlns:p14="http://schemas.microsoft.com/office/powerpoint/2010/main" val="17792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60648"/>
            <a:ext cx="7498080" cy="1440160"/>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
            </a:r>
            <a:br>
              <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br>
            <a:r>
              <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Un des petits cochons aime lire son journal et ses circulaires en papier. Un des autres cochons lui dit que ce n’est pas bien pour l’environnement, qu’il devrait plutôt utiliser une tablette électronique.</a:t>
            </a:r>
            <a:br>
              <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b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3" name="ZoneTexte 2"/>
          <p:cNvSpPr txBox="1"/>
          <p:nvPr/>
        </p:nvSpPr>
        <p:spPr>
          <a:xfrm>
            <a:off x="1331640" y="1844824"/>
            <a:ext cx="7498611" cy="584775"/>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a:t>
            </a:r>
            <a:r>
              <a:rPr lang="fr-CA" sz="16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15</a:t>
            </a:r>
            <a:r>
              <a:rPr lang="fr-CA" sz="1600" b="1" dirty="0" smtClean="0">
                <a:ln w="19050">
                  <a:noFill/>
                  <a:prstDash val="solid"/>
                </a:ln>
                <a:solidFill>
                  <a:schemeClr val="accent1"/>
                </a:solidFill>
                <a:latin typeface="Arial Black" panose="020B0A04020102020204" pitchFamily="34" charset="0"/>
              </a:rPr>
              <a:t>.</a:t>
            </a:r>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Éclairez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 débat en répondant aux affirmations suivantes :</a:t>
            </a:r>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4" name="ZoneTexte 3"/>
          <p:cNvSpPr txBox="1"/>
          <p:nvPr/>
        </p:nvSpPr>
        <p:spPr>
          <a:xfrm>
            <a:off x="1331640" y="2636912"/>
            <a:ext cx="7498611" cy="2800767"/>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Vrai</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ou </a:t>
            </a:r>
            <a:r>
              <a:rPr lang="fr-CA" sz="16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Faux</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On coupe des arbres seulement pour fabriquer du papier journal. </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Vrai</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ou </a:t>
            </a:r>
            <a:r>
              <a:rPr lang="fr-CA" sz="16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Faux</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Le papier journal est fabriqué à partir des copeaux, retailles du sciage de bois de construction. </a:t>
            </a:r>
          </a:p>
          <a:p>
            <a:endPar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Vrai</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ou </a:t>
            </a:r>
            <a:r>
              <a:rPr lang="fr-CA" sz="16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Faux</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La fabrication et l’utilisation d’appareils électroniques ont un impact sur l’environnement.</a:t>
            </a:r>
          </a:p>
          <a:p>
            <a:endPar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Vrai</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ou </a:t>
            </a:r>
            <a:r>
              <a:rPr lang="fr-CA" sz="16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Faux</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Disposer des appareils électroniques désuets n’entraîne aucun problème.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151" y="5589240"/>
            <a:ext cx="1711948" cy="112988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5523006"/>
            <a:ext cx="1455921" cy="134187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376364">
            <a:off x="5606438" y="5853591"/>
            <a:ext cx="535182" cy="157372"/>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5539036"/>
            <a:ext cx="1877097" cy="1252536"/>
          </a:xfrm>
          <a:prstGeom prst="rect">
            <a:avLst/>
          </a:prstGeom>
        </p:spPr>
      </p:pic>
    </p:spTree>
    <p:extLst>
      <p:ext uri="{BB962C8B-B14F-4D97-AF65-F5344CB8AC3E}">
        <p14:creationId xmlns:p14="http://schemas.microsoft.com/office/powerpoint/2010/main" val="1440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38586" y="715436"/>
            <a:ext cx="7632847" cy="5847755"/>
          </a:xfrm>
          <a:prstGeom prst="rect">
            <a:avLst/>
          </a:prstGeo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100" b="1" dirty="0">
                <a:ln w="1270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1.</a:t>
            </a:r>
            <a:r>
              <a:rPr lang="fr-CA" sz="1100" b="1"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p>
          <a:p>
            <a:r>
              <a:rPr lang="fr-CA" sz="1100" b="1"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Laquelle des trois maisons est la plus écologique</a:t>
            </a:r>
            <a:r>
              <a:rPr lang="fr-CA" sz="11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r>
              <a:rPr lang="fr-CA" sz="1100" b="1" dirty="0" smtClean="0">
                <a:ln w="1270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Celle en bois </a:t>
            </a:r>
          </a:p>
          <a:p>
            <a:r>
              <a:rPr lang="fr-CA" sz="1100" b="1" i="1" u="sng"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 bois est un matériau renouvelable, contrairement à l’acier et au béton. La transformation du bois entraîne moins de pollution et de consommation d’énergie que les autres matériaux. </a:t>
            </a:r>
          </a:p>
          <a:p>
            <a:endPar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a:t>
            </a:r>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2.</a:t>
            </a: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Laquelle des trois maisons résistera le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mieux au tremblement de terre?</a:t>
            </a:r>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270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Celle en bois </a:t>
            </a:r>
          </a:p>
          <a:p>
            <a:r>
              <a:rPr lang="fr-CA" sz="1100" b="1" i="1" u="sng"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 bois est considéré comme un </a:t>
            </a:r>
            <a:r>
              <a:rPr lang="fr-CA" sz="1100" b="1" i="1" u="sng" dirty="0" err="1"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matérau</a:t>
            </a:r>
            <a:r>
              <a:rPr lang="fr-CA" sz="1100" b="1" i="1" u="sng"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élastique car il a la capacité de reprendre sa forme et son volume; il est résistant aux forces de traction, de compression et de flexion.</a:t>
            </a:r>
          </a:p>
          <a:p>
            <a:endPar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a:t>
            </a:r>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3.</a:t>
            </a: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Dans laquelle des deux maisons les pompiers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auront-ils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 plus de temps pour intervenir et sauver nos cochons? </a:t>
            </a:r>
          </a:p>
          <a:p>
            <a:r>
              <a:rPr lang="fr-CA" sz="1100" b="1" dirty="0">
                <a:ln w="1270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a:t>
            </a:r>
            <a:r>
              <a:rPr lang="fr-CA" sz="1100" b="1"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Celle en bois </a:t>
            </a:r>
            <a:endParaRPr lang="fr-CA" sz="11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i="1" u="sng"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 bois garde ses propriétés porteuses et mécaniques même une fois enflammé. Une couche carbonisée isolante se forme à la surface, ce qui protège la pièce de bois. L’acier quant à lui est imprévisible car il se déforme sous l’effet de la chaleur.</a:t>
            </a:r>
          </a:p>
          <a:p>
            <a:endParaRPr lang="fr-CA" sz="1100" b="1" i="1" u="sng"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4.</a:t>
            </a: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Est-ce que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tous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bienfaits sont scientifiquement prouvés ou bien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s’agit-il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plutôt d’une croyance populaire</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r>
              <a:rPr lang="fr-CA" sz="1100" b="1" dirty="0">
                <a:ln w="1270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Scientifiquement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prouvés</a:t>
            </a:r>
          </a:p>
          <a:p>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Il s’agit de la </a:t>
            </a:r>
            <a:r>
              <a:rPr lang="fr-CA" sz="1100" b="1" i="1" u="sng" dirty="0" err="1"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biophilie</a:t>
            </a:r>
            <a:endPar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endPar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5.</a:t>
            </a: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Quelle serait selon vous la meilleure option?</a:t>
            </a:r>
          </a:p>
          <a:p>
            <a:r>
              <a:rPr lang="fr-CA" sz="1100" b="1" dirty="0">
                <a:ln w="1270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a:t>
            </a:r>
            <a:r>
              <a:rPr lang="fr-CA" sz="1100" b="1" dirty="0" smtClean="0">
                <a:ln w="1270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Prendre une paille seulement si c’est une paille de carton</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Les pailles de plastique sont faites à partir de combustibles fossiles non renouvelables et peuvent prendre jusqu’à 400 ans à se décomposer. Les pailles en carton sont faites d’un matériau renouvelable et </a:t>
            </a:r>
            <a:r>
              <a:rPr lang="fr-CA" sz="1100" b="1" i="1" u="sng" dirty="0" err="1"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compostable</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endPar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endPar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5" name="Titre 1"/>
          <p:cNvSpPr>
            <a:spLocks noGrp="1"/>
          </p:cNvSpPr>
          <p:nvPr>
            <p:ph type="title"/>
          </p:nvPr>
        </p:nvSpPr>
        <p:spPr>
          <a:xfrm>
            <a:off x="1187625" y="188640"/>
            <a:ext cx="7776864" cy="360040"/>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R</a:t>
            </a: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éponses</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6150334"/>
            <a:ext cx="1171144" cy="344380"/>
          </a:xfrm>
          <a:prstGeom prst="rect">
            <a:avLst/>
          </a:prstGeom>
        </p:spPr>
      </p:pic>
    </p:spTree>
    <p:extLst>
      <p:ext uri="{BB962C8B-B14F-4D97-AF65-F5344CB8AC3E}">
        <p14:creationId xmlns:p14="http://schemas.microsoft.com/office/powerpoint/2010/main" val="3492494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5" y="163860"/>
            <a:ext cx="7776864" cy="5678478"/>
          </a:xfrm>
          <a:prstGeom prst="rect">
            <a:avLst/>
          </a:prstGeo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6.</a:t>
            </a: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Parmi les images ci-dessous, laquelle représente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une partie du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processus de photosynthèse</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a:t>
            </a:r>
          </a:p>
          <a:p>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L’arbre capte du dioxyde de carbone ( C0</a:t>
            </a:r>
            <a:r>
              <a:rPr lang="fr-CA" sz="1100" b="1" i="1" u="sng" baseline="-25000"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2 </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et rejette uniquement l’oxygène ( 0</a:t>
            </a:r>
            <a:r>
              <a:rPr lang="fr-CA" sz="1100" b="1" i="1" u="sng" baseline="-25000"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2 </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Le carbone ( C ) est stocké dans l’arbre.</a:t>
            </a:r>
          </a:p>
          <a:p>
            <a:endPar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7.</a:t>
            </a: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Pourquoi</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 : Toutes ces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réponses</a:t>
            </a:r>
          </a:p>
          <a:p>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Les </a:t>
            </a:r>
            <a:r>
              <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arbres absorbent le C0</a:t>
            </a:r>
            <a:r>
              <a:rPr lang="fr-CA" sz="1100" b="1" i="1" u="sng" baseline="-25000"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2 </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un des principaux gaz à effet de </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serre. De plus, le carbone </a:t>
            </a:r>
            <a:r>
              <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est stocké dans le </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bois et dans tous les produits en bois.</a:t>
            </a:r>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endPar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8.</a:t>
            </a:r>
            <a:endPar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Une fois l’arbre coupé, à quel moment le carbone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est-il rejeté dans l’atmosphère</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Seulement au moment de la décomposition ou de la combustion</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a:t>
            </a:r>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9.</a:t>
            </a:r>
            <a:endPar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Associez l’image à la bonne affirmation.</a:t>
            </a: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Rejet (feu) B- Captation (petits arbres) C- Stockage (bois)</a:t>
            </a:r>
          </a:p>
          <a:p>
            <a:endPar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a:t>
            </a:r>
            <a:r>
              <a:rPr lang="fr-CA" sz="11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10</a:t>
            </a:r>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a:t>
            </a:r>
            <a:endPar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Qu’est-ce que la biomasse forestière?</a:t>
            </a: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Des résidus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de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bois provenant des coupes forestières ou des usines </a:t>
            </a:r>
            <a:r>
              <a:rPr lang="fr-CA" sz="1100" b="1">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de </a:t>
            </a:r>
            <a:r>
              <a:rPr lang="fr-CA" sz="1100" b="1"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sciage.</a:t>
            </a:r>
            <a:endPar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Par exemple les </a:t>
            </a:r>
            <a:r>
              <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branches, </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les cimes, les arbres non utilisables, les </a:t>
            </a:r>
            <a:r>
              <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écorces, les </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sciures, </a:t>
            </a:r>
            <a:r>
              <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les </a:t>
            </a:r>
            <a:r>
              <a:rPr lang="fr-CA" sz="1100" b="1" i="1" u="sng" dirty="0" err="1"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rabotures</a:t>
            </a:r>
            <a:r>
              <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endParaRPr lang="fr-CA" sz="1100" b="1" i="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a:t>
            </a:r>
            <a:r>
              <a:rPr lang="fr-CA" sz="11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11</a:t>
            </a:r>
            <a:r>
              <a:rPr lang="fr-CA" sz="1100" b="1" dirty="0" smtClean="0">
                <a:ln w="19050">
                  <a:noFill/>
                  <a:prstDash val="solid"/>
                </a:ln>
                <a:solidFill>
                  <a:schemeClr val="accent1"/>
                </a:solidFill>
                <a:latin typeface="Arial Black" panose="020B0A04020102020204" pitchFamily="34" charset="0"/>
              </a:rPr>
              <a:t>.</a:t>
            </a:r>
            <a:endParaRPr lang="fr-CA" sz="1100" b="1" dirty="0">
              <a:ln w="19050">
                <a:noFill/>
                <a:prstDash val="solid"/>
              </a:ln>
              <a:solidFill>
                <a:schemeClr val="accent1"/>
              </a:solidFill>
              <a:latin typeface="Arial Black" panose="020B0A04020102020204" pitchFamily="34" charset="0"/>
            </a:endParaRPr>
          </a:p>
          <a:p>
            <a:r>
              <a:rPr lang="fr-CA" sz="1100" b="1" dirty="0">
                <a:ln w="19050">
                  <a:noFill/>
                  <a:prstDash val="solid"/>
                </a:ln>
                <a:solidFill>
                  <a:schemeClr val="accent3"/>
                </a:solidFill>
                <a:effectLst>
                  <a:outerShdw blurRad="38100" dist="38100" dir="2700000" algn="tl">
                    <a:srgbClr val="000000">
                      <a:alpha val="43137"/>
                    </a:srgbClr>
                  </a:outerShdw>
                </a:effectLst>
                <a:latin typeface="Arial Black" panose="020B0A04020102020204" pitchFamily="34" charset="0"/>
              </a:rPr>
              <a:t>Qu’est-ce que Monsieur petit cochon peut faire de ces </a:t>
            </a:r>
            <a:r>
              <a:rPr lang="fr-CA" sz="1100" b="1" dirty="0" smtClean="0">
                <a:ln w="19050">
                  <a:noFill/>
                  <a:prstDash val="solid"/>
                </a:ln>
                <a:solidFill>
                  <a:schemeClr val="accent3"/>
                </a:solidFill>
                <a:effectLst>
                  <a:outerShdw blurRad="38100" dist="38100" dir="2700000" algn="tl">
                    <a:srgbClr val="000000">
                      <a:alpha val="43137"/>
                    </a:srgbClr>
                  </a:outerShdw>
                </a:effectLst>
                <a:latin typeface="Arial Black" panose="020B0A04020102020204" pitchFamily="34" charset="0"/>
              </a:rPr>
              <a:t>résidus?</a:t>
            </a: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 Toutes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 réponses</a:t>
            </a:r>
          </a:p>
          <a:p>
            <a:r>
              <a:rPr lang="fr-CA" sz="1100" b="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Des bûches écologiques, des granules pour le chauffage résidentiel, une source d’énergie pour chauffer les usines, de la litière pour animaux.</a:t>
            </a:r>
          </a:p>
          <a:p>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endPar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6741368"/>
            <a:ext cx="1171144" cy="344380"/>
          </a:xfrm>
          <a:prstGeom prst="rect">
            <a:avLst/>
          </a:prstGeom>
        </p:spPr>
      </p:pic>
    </p:spTree>
    <p:extLst>
      <p:ext uri="{BB962C8B-B14F-4D97-AF65-F5344CB8AC3E}">
        <p14:creationId xmlns:p14="http://schemas.microsoft.com/office/powerpoint/2010/main" val="1800460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04053" y="258746"/>
            <a:ext cx="7776864" cy="5339923"/>
          </a:xfrm>
          <a:prstGeom prst="rect">
            <a:avLst/>
          </a:prstGeo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100" b="1" dirty="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12</a:t>
            </a:r>
            <a:r>
              <a:rPr lang="fr-CA" sz="1100" b="1" dirty="0">
                <a:ln w="19050">
                  <a:noFill/>
                  <a:prstDash val="solid"/>
                </a:ln>
                <a:solidFill>
                  <a:schemeClr val="accent1"/>
                </a:solidFill>
                <a:latin typeface="Arial Black" panose="020B0A04020102020204" pitchFamily="34" charset="0"/>
              </a:rPr>
              <a:t>.</a:t>
            </a: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Selon vous, quel type de chauffage notre loup aurait-il intérêt à choisir par souci de l’environnement et par souci d’économie? </a:t>
            </a:r>
          </a:p>
          <a:p>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Un chauffage à la biomasse forestière.</a:t>
            </a:r>
          </a:p>
          <a:p>
            <a:r>
              <a:rPr lang="fr-CA" sz="1100" b="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Bien que l’électricité soit une source d’énergie verte, la conversion énergétique est moins efficace pour le chauffage et cela revient plus cher.</a:t>
            </a:r>
            <a:endParaRPr lang="fr-CA" sz="1100" b="1" u="sng"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endPar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13</a:t>
            </a:r>
            <a:r>
              <a:rPr lang="fr-CA" sz="1100" b="1" dirty="0" smtClean="0">
                <a:ln w="19050">
                  <a:noFill/>
                  <a:prstDash val="solid"/>
                </a:ln>
                <a:solidFill>
                  <a:schemeClr val="accent1"/>
                </a:solidFill>
                <a:latin typeface="Arial Black" panose="020B0A04020102020204" pitchFamily="34" charset="0"/>
              </a:rPr>
              <a:t>.</a:t>
            </a:r>
            <a:endParaRPr lang="fr-CA" sz="1100" b="1" dirty="0">
              <a:ln w="19050">
                <a:noFill/>
                <a:prstDash val="solid"/>
              </a:ln>
              <a:solidFill>
                <a:schemeClr val="accent1"/>
              </a:solidFill>
              <a:latin typeface="Arial Black" panose="020B0A04020102020204" pitchFamily="34" charset="0"/>
            </a:endParaRP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Lorsque l’on chauffe au bois,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les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émissions de carbone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sont : </a:t>
            </a:r>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Égales à la quantité de carbone absorbé par l’arbre au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cours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de sa vie</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r>
              <a:rPr lang="fr-CA" sz="1100" b="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C’est pourquoi on dit que le bois est </a:t>
            </a:r>
            <a:r>
              <a:rPr lang="fr-CA" sz="1100" b="1" u="sng" dirty="0" err="1"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carboneutre</a:t>
            </a:r>
            <a:r>
              <a:rPr lang="fr-CA" sz="1100" b="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14</a:t>
            </a:r>
            <a:r>
              <a:rPr lang="fr-CA" sz="1100" b="1" dirty="0">
                <a:ln w="19050">
                  <a:noFill/>
                  <a:prstDash val="solid"/>
                </a:ln>
                <a:solidFill>
                  <a:schemeClr val="accent1"/>
                </a:solidFill>
                <a:latin typeface="Arial Black" panose="020B0A04020102020204" pitchFamily="34" charset="0"/>
              </a:rPr>
              <a:t>.</a:t>
            </a: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Est-ce une bonne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idée de faire brûler les déchets dans le poêle?</a:t>
            </a:r>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Réponse</a:t>
            </a:r>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Non</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certaines substances émettent des polluants en brûlant, la seule chose qui va dans le poêle c’est du bois bien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sec.</a:t>
            </a:r>
          </a:p>
          <a:p>
            <a:r>
              <a:rPr lang="fr-CA" sz="1100" b="1" u="sng"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Et c’est la même chose pour les feux récréatifs en plein air.</a:t>
            </a:r>
            <a:endParaRPr lang="fr-CA" sz="1100" b="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endPar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1"/>
                </a:solidFill>
                <a:effectLst>
                  <a:outerShdw blurRad="38100" dist="38100" dir="2700000" algn="tl">
                    <a:srgbClr val="000000">
                      <a:alpha val="43137"/>
                    </a:srgbClr>
                  </a:outerShdw>
                </a:effectLst>
                <a:latin typeface="Arial Black" panose="020B0A04020102020204" pitchFamily="34" charset="0"/>
              </a:rPr>
              <a:t>Question 15</a:t>
            </a:r>
            <a:r>
              <a:rPr lang="fr-CA" sz="1100" b="1" dirty="0">
                <a:ln w="19050">
                  <a:noFill/>
                  <a:prstDash val="solid"/>
                </a:ln>
                <a:solidFill>
                  <a:schemeClr val="accent1"/>
                </a:solidFill>
                <a:latin typeface="Arial Black" panose="020B0A04020102020204" pitchFamily="34" charset="0"/>
              </a:rPr>
              <a:t>.</a:t>
            </a:r>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Éclairez le débat en répondant aux affirmations suivantes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a:p>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On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coupe des arbres seulement pour fabriquer du papier journal</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Faux </a:t>
            </a:r>
          </a:p>
          <a:p>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papier journal est fabriqué à partir des copeaux, retailles du sciage de bois de construction</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Vrai </a:t>
            </a:r>
          </a:p>
          <a:p>
            <a:endPar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La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fabrication et l’utilisation d’appareils électroniques ont un impact sur </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l’environnement. </a:t>
            </a:r>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Vrai</a:t>
            </a:r>
          </a:p>
          <a:p>
            <a:endPar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Disposer </a:t>
            </a:r>
            <a:r>
              <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des appareils électroniques désuets n’entraîne aucun problème</a:t>
            </a:r>
            <a:r>
              <a:rPr lang="fr-CA" sz="11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1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Faux</a:t>
            </a:r>
            <a:endParaRPr lang="fr-CA" sz="11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endParaRPr>
          </a:p>
          <a:p>
            <a:endParaRPr lang="fr-CA" sz="11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endParaRPr lang="fr-CA" sz="1100" b="1" i="1" u="sng"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6213256"/>
            <a:ext cx="1417197" cy="416733"/>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5696384"/>
            <a:ext cx="1820815" cy="1103869"/>
          </a:xfrm>
          <a:prstGeom prst="rect">
            <a:avLst/>
          </a:prstGeom>
        </p:spPr>
      </p:pic>
    </p:spTree>
    <p:extLst>
      <p:ext uri="{BB962C8B-B14F-4D97-AF65-F5344CB8AC3E}">
        <p14:creationId xmlns:p14="http://schemas.microsoft.com/office/powerpoint/2010/main" val="4193793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7818072" cy="1800200"/>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rmAutofit/>
          </a:bodyPr>
          <a:lstStyle/>
          <a:p>
            <a:pPr algn="ctr"/>
            <a:r>
              <a:rPr lang="fr-CA" sz="2000" b="1" dirty="0" smtClean="0">
                <a:ln w="1270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Tout le monde connaît l’histoire des trois petits cochons. Et bien aujourd’hui, voici la version 2.0! Le premier s’est construit une maison à structure de béton, le deuxième une maison à structure d’acier et le troisième une maison à structure de bois.</a:t>
            </a:r>
            <a:endParaRPr lang="fr-CA" sz="2000" b="1" dirty="0">
              <a:ln w="1270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4" name="ZoneTexte 3"/>
          <p:cNvSpPr txBox="1"/>
          <p:nvPr/>
        </p:nvSpPr>
        <p:spPr>
          <a:xfrm>
            <a:off x="1187624" y="2348880"/>
            <a:ext cx="4320480" cy="1015663"/>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2000" b="1" dirty="0" smtClean="0">
                <a:ln w="1270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1.</a:t>
            </a:r>
            <a:r>
              <a:rPr lang="fr-CA" sz="20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p>
          <a:p>
            <a:r>
              <a:rPr lang="fr-CA" sz="20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Laquelle des trois maisons est la plus écologique</a:t>
            </a:r>
            <a:r>
              <a:rPr lang="fr-CA" sz="2000" b="1"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897" y="3648966"/>
            <a:ext cx="1905511" cy="1319736"/>
          </a:xfrm>
          <a:prstGeom prst="rect">
            <a:avLst/>
          </a:prstGeom>
          <a:ln w="76200">
            <a:solidFill>
              <a:schemeClr val="accent1"/>
            </a:solidFill>
          </a:ln>
          <a:effectLst>
            <a:outerShdw blurRad="63500" sx="102000" sy="102000" algn="ctr" rotWithShape="0">
              <a:prstClr val="black">
                <a:alpha val="40000"/>
              </a:prstClr>
            </a:outerShdw>
          </a:effec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6307" y="5183930"/>
            <a:ext cx="1723180" cy="1319738"/>
          </a:xfrm>
          <a:prstGeom prst="rect">
            <a:avLst/>
          </a:prstGeom>
          <a:ln w="76200">
            <a:solidFill>
              <a:schemeClr val="accent1"/>
            </a:solidFill>
          </a:ln>
          <a:effectLst>
            <a:outerShdw blurRad="63500" sx="102000" sy="102000" algn="ctr" rotWithShape="0">
              <a:prstClr val="black">
                <a:alpha val="40000"/>
              </a:prstClr>
            </a:outerShdw>
          </a:effectLst>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0668" y="5183930"/>
            <a:ext cx="1981588" cy="1319737"/>
          </a:xfrm>
          <a:prstGeom prst="rect">
            <a:avLst/>
          </a:prstGeom>
          <a:ln w="76200">
            <a:solidFill>
              <a:schemeClr val="accent1"/>
            </a:solidFill>
          </a:ln>
          <a:effectLst>
            <a:outerShdw blurRad="63500" sx="102000" sy="102000" algn="ctr" rotWithShape="0">
              <a:prstClr val="black">
                <a:alpha val="40000"/>
              </a:prstClr>
            </a:outerShdw>
          </a:effectLst>
        </p:spPr>
      </p:pic>
      <p:sp>
        <p:nvSpPr>
          <p:cNvPr id="10" name="ZoneTexte 9"/>
          <p:cNvSpPr txBox="1"/>
          <p:nvPr/>
        </p:nvSpPr>
        <p:spPr>
          <a:xfrm>
            <a:off x="6371686" y="2487379"/>
            <a:ext cx="2158880" cy="738664"/>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4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Celle en béton </a:t>
            </a:r>
          </a:p>
          <a:p>
            <a:r>
              <a:rPr lang="fr-CA" sz="14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Celle en acier</a:t>
            </a:r>
          </a:p>
          <a:p>
            <a:r>
              <a:rPr lang="fr-CA" sz="14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Celle en bois</a:t>
            </a:r>
            <a:endParaRPr lang="fr-CA" sz="1400" b="1"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7944" y="3789040"/>
            <a:ext cx="2908533" cy="1816792"/>
          </a:xfrm>
          <a:prstGeom prst="rect">
            <a:avLst/>
          </a:prstGeom>
          <a:ln w="76200">
            <a:solidFill>
              <a:schemeClr val="accent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14521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rm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Nos trois petits cochons sont bien endormis dans leurs maisons respectives quand soudain survient un tremblement de terre!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7" name="ZoneTexte 6"/>
          <p:cNvSpPr txBox="1"/>
          <p:nvPr/>
        </p:nvSpPr>
        <p:spPr>
          <a:xfrm>
            <a:off x="1403648" y="1988840"/>
            <a:ext cx="3888432" cy="1323439"/>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20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2.</a:t>
            </a:r>
          </a:p>
          <a:p>
            <a:r>
              <a:rPr lang="fr-CA" sz="20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Laquelle des trois maisons résistera le mieux?</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099" y="3501008"/>
            <a:ext cx="2373530" cy="3070048"/>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689" y="4205704"/>
            <a:ext cx="2534355" cy="1545957"/>
          </a:xfrm>
          <a:prstGeom prst="rect">
            <a:avLst/>
          </a:prstGeom>
        </p:spPr>
      </p:pic>
      <p:sp>
        <p:nvSpPr>
          <p:cNvPr id="12" name="ZoneTexte 11"/>
          <p:cNvSpPr txBox="1"/>
          <p:nvPr/>
        </p:nvSpPr>
        <p:spPr>
          <a:xfrm>
            <a:off x="6354427" y="2276872"/>
            <a:ext cx="2106005" cy="743019"/>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4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Celle en béton </a:t>
            </a:r>
          </a:p>
          <a:p>
            <a:r>
              <a:rPr lang="fr-CA" sz="14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Celle en acier</a:t>
            </a:r>
          </a:p>
          <a:p>
            <a:r>
              <a:rPr lang="fr-CA" sz="14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Celle en bois</a:t>
            </a:r>
            <a:endParaRPr lang="fr-CA" sz="1400" b="1"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36199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sp>
        <p:nvSpPr>
          <p:cNvPr id="8" name="Titre 1"/>
          <p:cNvSpPr>
            <a:spLocks noGrp="1"/>
          </p:cNvSpPr>
          <p:nvPr>
            <p:ph type="title"/>
          </p:nvPr>
        </p:nvSpPr>
        <p:spPr>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rm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Nos petits cochons ne sont pas très chanceux par les temps qui courent! La maison à structure de bois et la maison à structure d’acier passent au feu!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9" name="ZoneTexte 8"/>
          <p:cNvSpPr txBox="1"/>
          <p:nvPr/>
        </p:nvSpPr>
        <p:spPr>
          <a:xfrm>
            <a:off x="1403648" y="1988840"/>
            <a:ext cx="3888432" cy="1938992"/>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20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3.</a:t>
            </a:r>
          </a:p>
          <a:p>
            <a:r>
              <a:rPr lang="fr-CA" sz="20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Dans laquelle des deux maisons les pompiers auront-ils le plus de temps pour intervenir et sauver nos cochons? </a:t>
            </a:r>
          </a:p>
        </p:txBody>
      </p:sp>
      <p:sp>
        <p:nvSpPr>
          <p:cNvPr id="10" name="ZoneTexte 9"/>
          <p:cNvSpPr txBox="1"/>
          <p:nvPr/>
        </p:nvSpPr>
        <p:spPr>
          <a:xfrm>
            <a:off x="6373560" y="2665948"/>
            <a:ext cx="2158880" cy="584775"/>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Celle en acier</a:t>
            </a:r>
          </a:p>
          <a:p>
            <a:r>
              <a:rPr lang="fr-CA" sz="1600" b="1" dirty="0" smtClean="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Celle en bois</a:t>
            </a:r>
            <a:endParaRPr lang="fr-CA" sz="1600" b="1" dirty="0">
              <a:ln w="1270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629" y="3645024"/>
            <a:ext cx="2967811" cy="2284627"/>
          </a:xfrm>
          <a:prstGeom prst="rect">
            <a:avLst/>
          </a:prstGeom>
          <a:ln w="76200">
            <a:solidFill>
              <a:schemeClr val="accent1"/>
            </a:solidFill>
          </a:ln>
          <a:effectLst>
            <a:outerShdw blurRad="63500" sx="102000" sy="102000" algn="ctr" rotWithShape="0">
              <a:prstClr val="black">
                <a:alpha val="40000"/>
              </a:prstClr>
            </a:outerShdw>
          </a:effectLst>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2865" y="4653136"/>
            <a:ext cx="1649997" cy="1093036"/>
          </a:xfrm>
          <a:prstGeom prst="rect">
            <a:avLst/>
          </a:prstGeom>
        </p:spPr>
      </p:pic>
    </p:spTree>
    <p:extLst>
      <p:ext uri="{BB962C8B-B14F-4D97-AF65-F5344CB8AC3E}">
        <p14:creationId xmlns:p14="http://schemas.microsoft.com/office/powerpoint/2010/main" val="260040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sp>
        <p:nvSpPr>
          <p:cNvPr id="32" name="Titre 1"/>
          <p:cNvSpPr>
            <a:spLocks noGrp="1"/>
          </p:cNvSpPr>
          <p:nvPr>
            <p:ph type="title"/>
          </p:nvPr>
        </p:nvSpPr>
        <p:spPr>
          <a:xfrm>
            <a:off x="1435608" y="274638"/>
            <a:ext cx="7498080" cy="2722314"/>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Le petit cochon qui avait construit sa maison avec une structure de béton est un peu perturbé par le fil des évènements. Son voisin, le grand et maintenant végétarien loup, lui suggère d’intégrer à son décor des éléments qui rappellent la nature et le bois. Que cela aurait pour effet de lui apporter un sentiment de bien-être, diminuerait son stress ainsi que sa pression artérielle. En ajoutant que pour lui ce petit changement avait même eu pour effet de diminuer son agressivité!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33" name="ZoneTexte 32"/>
          <p:cNvSpPr txBox="1"/>
          <p:nvPr/>
        </p:nvSpPr>
        <p:spPr>
          <a:xfrm>
            <a:off x="1431092" y="3424643"/>
            <a:ext cx="3888432" cy="1323439"/>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a:t>
            </a:r>
            <a:r>
              <a:rPr lang="fr-CA" sz="16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4</a:t>
            </a:r>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Est-ce que tous ces bienfaits sont scientifiquement prouvés ou bien s’agit-il plutôt d’une croyance populaire?</a:t>
            </a:r>
          </a:p>
        </p:txBody>
      </p:sp>
      <p:sp>
        <p:nvSpPr>
          <p:cNvPr id="34" name="ZoneTexte 33"/>
          <p:cNvSpPr txBox="1"/>
          <p:nvPr/>
        </p:nvSpPr>
        <p:spPr>
          <a:xfrm>
            <a:off x="5551730" y="3765965"/>
            <a:ext cx="3381958" cy="599139"/>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Scientifiquement prouvés</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Croyance populaire </a:t>
            </a:r>
          </a:p>
        </p:txBody>
      </p:sp>
      <p:pic>
        <p:nvPicPr>
          <p:cNvPr id="1027" name="Picture 3" descr="C:\Users\utilisateur\AppData\Local\Microsoft\Windows\INetCache\IE\E1EWY7PU\pig-304125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452088"/>
            <a:ext cx="941982" cy="99011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990" y="4830219"/>
            <a:ext cx="2466470" cy="1888877"/>
          </a:xfrm>
          <a:prstGeom prst="rect">
            <a:avLst/>
          </a:prstGeom>
          <a:scene3d>
            <a:camera prst="orthographicFront">
              <a:rot lat="0" lon="21000000" rev="0"/>
            </a:camera>
            <a:lightRig rig="threePt" dir="t"/>
          </a:scene3d>
        </p:spPr>
      </p:pic>
    </p:spTree>
    <p:extLst>
      <p:ext uri="{BB962C8B-B14F-4D97-AF65-F5344CB8AC3E}">
        <p14:creationId xmlns:p14="http://schemas.microsoft.com/office/powerpoint/2010/main" val="5785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834" y="1556792"/>
            <a:ext cx="1264166" cy="1586819"/>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2637" y="5324967"/>
            <a:ext cx="1321386" cy="1321386"/>
          </a:xfrm>
          <a:prstGeom prst="rect">
            <a:avLst/>
          </a:prstGeom>
          <a:ln w="76200">
            <a:solidFill>
              <a:schemeClr val="bg1"/>
            </a:solidFill>
          </a:ln>
        </p:spPr>
      </p:pic>
      <p:sp>
        <p:nvSpPr>
          <p:cNvPr id="12" name="Titre 1"/>
          <p:cNvSpPr>
            <a:spLocks noGrp="1"/>
          </p:cNvSpPr>
          <p:nvPr>
            <p:ph type="title"/>
          </p:nvPr>
        </p:nvSpPr>
        <p:spPr>
          <a:xfrm>
            <a:off x="1403648" y="260648"/>
            <a:ext cx="7498080" cy="1224136"/>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Un bon matin, en allant travailler, nos petits cochons décident de passer à la commande à l’auto d’un commerçant de café. Le caissier leur demande « une paille dans vos cafés? »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3" name="ZoneTexte 12"/>
          <p:cNvSpPr txBox="1"/>
          <p:nvPr/>
        </p:nvSpPr>
        <p:spPr>
          <a:xfrm>
            <a:off x="1407966" y="1689054"/>
            <a:ext cx="3888432" cy="830997"/>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5.</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Quelle serait selon vous la meilleure option?</a:t>
            </a:r>
          </a:p>
        </p:txBody>
      </p:sp>
      <p:sp>
        <p:nvSpPr>
          <p:cNvPr id="14" name="ZoneTexte 13"/>
          <p:cNvSpPr txBox="1"/>
          <p:nvPr/>
        </p:nvSpPr>
        <p:spPr>
          <a:xfrm>
            <a:off x="1375277" y="2999595"/>
            <a:ext cx="7414284" cy="2308324"/>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Prendre une paille peu importe de quoi elle est fabriquée; il ne faudrait surtout pas en renverser dans l’auto!</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Prendre une paille seulement si c’est une paille de carton.</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Ne pas en prendre du tout! Une paille reste une paille! Cela est extrêmement polluant.</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 Trop compliqué on prendra pas de café!</a:t>
            </a:r>
          </a:p>
        </p:txBody>
      </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8609" y="5417287"/>
            <a:ext cx="1364094" cy="1136745"/>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spTree>
    <p:extLst>
      <p:ext uri="{BB962C8B-B14F-4D97-AF65-F5344CB8AC3E}">
        <p14:creationId xmlns:p14="http://schemas.microsoft.com/office/powerpoint/2010/main" val="309959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a:spLocks noGrp="1"/>
          </p:cNvSpPr>
          <p:nvPr>
            <p:ph type="title"/>
          </p:nvPr>
        </p:nvSpPr>
        <p:spPr>
          <a:xfrm>
            <a:off x="1407966" y="620688"/>
            <a:ext cx="7498080" cy="1143000"/>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Bien installé dans son bureau, un de nos cochons est concentré à lire son journal quotidien. Un article fait mention de la photosynthèse.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23" name="ZoneTexte 22"/>
          <p:cNvSpPr txBox="1"/>
          <p:nvPr/>
        </p:nvSpPr>
        <p:spPr>
          <a:xfrm>
            <a:off x="1407966" y="2155661"/>
            <a:ext cx="3956122" cy="1077218"/>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6.</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Parmi les images ci-dessous, laquelle représente une partie du processus de photosynthèse?</a:t>
            </a:r>
          </a:p>
        </p:txBody>
      </p:sp>
      <p:sp>
        <p:nvSpPr>
          <p:cNvPr id="26" name="ZoneTexte 25"/>
          <p:cNvSpPr txBox="1"/>
          <p:nvPr/>
        </p:nvSpPr>
        <p:spPr>
          <a:xfrm>
            <a:off x="7265034" y="3545673"/>
            <a:ext cx="491354" cy="338554"/>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a:t>
            </a:r>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27" name="ZoneTexte 26"/>
          <p:cNvSpPr txBox="1"/>
          <p:nvPr/>
        </p:nvSpPr>
        <p:spPr>
          <a:xfrm>
            <a:off x="4940550" y="3545673"/>
            <a:ext cx="491354" cy="338554"/>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a:t>
            </a:r>
          </a:p>
        </p:txBody>
      </p:sp>
      <p:sp>
        <p:nvSpPr>
          <p:cNvPr id="28" name="ZoneTexte 27"/>
          <p:cNvSpPr txBox="1"/>
          <p:nvPr/>
        </p:nvSpPr>
        <p:spPr>
          <a:xfrm>
            <a:off x="2555776" y="3545673"/>
            <a:ext cx="491354" cy="338554"/>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pPr algn="ct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a:t>
            </a:r>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264" y="4535647"/>
            <a:ext cx="1704378" cy="1458272"/>
          </a:xfrm>
          <a:prstGeom prst="rect">
            <a:avLst/>
          </a:prstGeom>
          <a:ln w="76200">
            <a:solidFill>
              <a:schemeClr val="accent1"/>
            </a:solidFill>
          </a:ln>
          <a:effectLst>
            <a:outerShdw blurRad="63500" sx="102000" sy="102000" algn="ctr" rotWithShape="0">
              <a:prstClr val="black">
                <a:alpha val="40000"/>
              </a:prstClr>
            </a:outerShdw>
          </a:effectLst>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4038" y="4551140"/>
            <a:ext cx="1704378" cy="1458272"/>
          </a:xfrm>
          <a:prstGeom prst="rect">
            <a:avLst/>
          </a:prstGeom>
          <a:ln w="76200">
            <a:solidFill>
              <a:schemeClr val="accent1"/>
            </a:solidFill>
          </a:ln>
          <a:effectLst>
            <a:outerShdw blurRad="63500" sx="102000" sy="102000" algn="ctr" rotWithShape="0">
              <a:prstClr val="black">
                <a:alpha val="40000"/>
              </a:prstClr>
            </a:outerShdw>
          </a:effectLst>
        </p:spPr>
      </p:pic>
      <p:pic>
        <p:nvPicPr>
          <p:cNvPr id="30" name="Imag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8521" y="4551140"/>
            <a:ext cx="1704377" cy="1458272"/>
          </a:xfrm>
          <a:prstGeom prst="rect">
            <a:avLst/>
          </a:prstGeom>
          <a:ln w="76200">
            <a:solidFill>
              <a:schemeClr val="accent1"/>
            </a:solidFill>
          </a:ln>
          <a:effectLst>
            <a:outerShdw blurRad="63500" sx="102000" sy="102000" algn="ctr" rotWithShape="0">
              <a:prstClr val="black">
                <a:alpha val="40000"/>
              </a:prstClr>
            </a:outerShdw>
          </a:effectLst>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758" y="2188924"/>
            <a:ext cx="1711948" cy="1129886"/>
          </a:xfrm>
          <a:prstGeom prst="rect">
            <a:avLst/>
          </a:prstGeom>
        </p:spPr>
      </p:pic>
    </p:spTree>
    <p:extLst>
      <p:ext uri="{BB962C8B-B14F-4D97-AF65-F5344CB8AC3E}">
        <p14:creationId xmlns:p14="http://schemas.microsoft.com/office/powerpoint/2010/main" val="9514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394400" y="332656"/>
            <a:ext cx="7498080" cy="1143000"/>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Lors d’une conversation avec un travailleur forestier, Monsieur petit cochon apprend que les arbres et le bois nous aident à lutter contre les changements climatiques.</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6" name="ZoneTexte 5"/>
          <p:cNvSpPr txBox="1"/>
          <p:nvPr/>
        </p:nvSpPr>
        <p:spPr>
          <a:xfrm>
            <a:off x="1392915" y="1715036"/>
            <a:ext cx="1656185" cy="584775"/>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7.</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Pourquoi?</a:t>
            </a:r>
          </a:p>
        </p:txBody>
      </p:sp>
      <p:sp>
        <p:nvSpPr>
          <p:cNvPr id="8" name="ZoneTexte 7"/>
          <p:cNvSpPr txBox="1"/>
          <p:nvPr/>
        </p:nvSpPr>
        <p:spPr>
          <a:xfrm>
            <a:off x="1392915" y="2492896"/>
            <a:ext cx="7497229" cy="2062103"/>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 Les arbres absorbent le </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CO</a:t>
            </a:r>
            <a:r>
              <a:rPr lang="fr-CA" sz="1600" b="1" baseline="-25000"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2 </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un des principaux gaz à effet de serre</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Le </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carbone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est stocké dans le bois</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Le </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carbone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est stocké dans tous les produits en </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bois</a:t>
            </a:r>
          </a:p>
          <a:p>
            <a:endPar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 </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Toutes ces réponses</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47664" y="4941168"/>
            <a:ext cx="2195096" cy="1646322"/>
          </a:xfrm>
          <a:prstGeom prst="rect">
            <a:avLst/>
          </a:prstGeom>
          <a:ln w="76200">
            <a:solidFill>
              <a:schemeClr val="accent1"/>
            </a:solidFill>
          </a:ln>
          <a:effectLst>
            <a:outerShdw blurRad="63500" sx="102000" sy="102000" algn="ctr" rotWithShape="0">
              <a:prstClr val="black">
                <a:alpha val="40000"/>
              </a:prstClr>
            </a:outerShdw>
          </a:effec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932" y="4807532"/>
            <a:ext cx="1435193" cy="1913591"/>
          </a:xfrm>
          <a:prstGeom prst="rect">
            <a:avLst/>
          </a:prstGeom>
          <a:ln w="76200">
            <a:solidFill>
              <a:schemeClr val="accent1"/>
            </a:solidFill>
          </a:ln>
          <a:effectLst>
            <a:outerShdw blurRad="63500" sx="102000" sy="102000" algn="ctr" rotWithShape="0">
              <a:prstClr val="black">
                <a:alpha val="40000"/>
              </a:prstClr>
            </a:outerShdw>
          </a:effectLst>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855777"/>
            <a:ext cx="1817103" cy="1817103"/>
          </a:xfrm>
          <a:prstGeom prst="rect">
            <a:avLst/>
          </a:prstGeom>
          <a:ln w="76200">
            <a:solidFill>
              <a:schemeClr val="accent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212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1394399" y="260648"/>
            <a:ext cx="7498080" cy="1143000"/>
          </a:xfrm>
          <a:solidFill>
            <a:schemeClr val="bg1">
              <a:alpha val="80000"/>
            </a:schemeClr>
          </a:solidFill>
          <a:ln w="76200">
            <a:solidFill>
              <a:schemeClr val="accent1"/>
            </a:solidFill>
          </a:ln>
          <a:effectLst>
            <a:outerShdw blurRad="63500" sx="102000" sy="102000" algn="ctr" rotWithShape="0">
              <a:prstClr val="black">
                <a:alpha val="40000"/>
              </a:prstClr>
            </a:outerShdw>
          </a:effectLst>
        </p:spPr>
        <p:txBody>
          <a:bodyPr>
            <a:noAutofit/>
          </a:bodyPr>
          <a:lstStyle/>
          <a:p>
            <a:pPr algn="ctr"/>
            <a:r>
              <a:rPr lang="fr-CA" sz="1800" b="1" dirty="0" smtClean="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rPr>
              <a:t>Le carbone capté par l’arbre est stocké dans le bois. Ce phénomène permet de diminuer la quantité de dioxyde de carbone présent dans l’atmosphère. </a:t>
            </a:r>
            <a:endParaRPr lang="fr-CA" sz="1800" b="1" dirty="0">
              <a:ln w="19050">
                <a:noFill/>
                <a:prstDash val="solid"/>
              </a:ln>
              <a:solidFill>
                <a:schemeClr val="accent2"/>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10" name="ZoneTexte 9"/>
          <p:cNvSpPr txBox="1"/>
          <p:nvPr/>
        </p:nvSpPr>
        <p:spPr>
          <a:xfrm>
            <a:off x="1393868" y="1715708"/>
            <a:ext cx="7498611" cy="830997"/>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Question </a:t>
            </a:r>
            <a:r>
              <a:rPr lang="fr-CA" sz="1600" b="1" dirty="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8</a:t>
            </a:r>
            <a:r>
              <a:rPr lang="fr-CA" sz="1600" b="1" dirty="0" smtClean="0">
                <a:ln w="19050">
                  <a:noFill/>
                  <a:prstDash val="solid"/>
                </a:ln>
                <a:solidFill>
                  <a:schemeClr val="accent1"/>
                </a:solidFill>
                <a:effectLst>
                  <a:outerShdw blurRad="41275" dist="20320" dir="1800000" algn="tl" rotWithShape="0">
                    <a:srgbClr val="000000">
                      <a:alpha val="40000"/>
                    </a:srgbClr>
                  </a:outerShdw>
                </a:effectLst>
                <a:latin typeface="Arial Black" panose="020B0A04020102020204" pitchFamily="34" charset="0"/>
              </a:rPr>
              <a:t>.</a:t>
            </a: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Une fois l’arbre coupé, à quel moment le carbone est-il rejeté</a:t>
            </a:r>
            <a:r>
              <a:rPr lang="fr-CA" sz="1600" b="1" dirty="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 </a:t>
            </a:r>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dans l’atmosphère?</a:t>
            </a:r>
          </a:p>
        </p:txBody>
      </p:sp>
      <p:sp>
        <p:nvSpPr>
          <p:cNvPr id="12" name="ZoneTexte 11"/>
          <p:cNvSpPr txBox="1"/>
          <p:nvPr/>
        </p:nvSpPr>
        <p:spPr>
          <a:xfrm>
            <a:off x="1403648" y="2852936"/>
            <a:ext cx="7497229" cy="1569660"/>
          </a:xfrm>
          <a:prstGeom prst="rect">
            <a:avLst/>
          </a:prstGeom>
          <a:solidFill>
            <a:schemeClr val="accent2">
              <a:alpha val="80000"/>
            </a:schemeClr>
          </a:solidFill>
          <a:ln w="76200">
            <a:solidFill>
              <a:schemeClr val="accent1"/>
            </a:solidFill>
          </a:ln>
          <a:effectLst>
            <a:outerShdw blurRad="63500" sx="102000" sy="102000" algn="ctr" rotWithShape="0">
              <a:prstClr val="black">
                <a:alpha val="40000"/>
              </a:prstClr>
            </a:outerShdw>
          </a:effectLst>
        </p:spPr>
        <p:txBody>
          <a:bodyPr wrap="square" rtlCol="0">
            <a:spAutoFit/>
          </a:bodyPr>
          <a:lstStyle/>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A: Jamais; il disparaît comme s’il n’avait jamais existé!</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B: Il s’évapore tranquillement au fils des ans.</a:t>
            </a:r>
          </a:p>
          <a:p>
            <a:endPar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endParaRPr>
          </a:p>
          <a:p>
            <a:r>
              <a:rPr lang="fr-CA" sz="1600" b="1" dirty="0" smtClean="0">
                <a:ln w="19050">
                  <a:noFill/>
                  <a:prstDash val="solid"/>
                </a:ln>
                <a:solidFill>
                  <a:schemeClr val="accent3"/>
                </a:solidFill>
                <a:effectLst>
                  <a:outerShdw blurRad="41275" dist="20320" dir="1800000" algn="tl" rotWithShape="0">
                    <a:srgbClr val="000000">
                      <a:alpha val="40000"/>
                    </a:srgbClr>
                  </a:outerShdw>
                </a:effectLst>
                <a:latin typeface="Arial Black" panose="020B0A04020102020204" pitchFamily="34" charset="0"/>
              </a:rPr>
              <a:t>C: Seulement au moment de la décomposition ou de la combustion.</a:t>
            </a: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653146"/>
            <a:ext cx="2118332" cy="1566174"/>
          </a:xfrm>
          <a:prstGeom prst="rect">
            <a:avLst/>
          </a:prstGeom>
          <a:ln w="76200">
            <a:solidFill>
              <a:schemeClr val="accent1"/>
            </a:solidFill>
          </a:ln>
          <a:effectLst>
            <a:outerShdw blurRad="63500" sx="102000" sy="102000" algn="ctr" rotWithShape="0">
              <a:prstClr val="black">
                <a:alpha val="40000"/>
              </a:prstClr>
            </a:outerShdw>
          </a:effectLst>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4653136"/>
            <a:ext cx="2088232" cy="1566174"/>
          </a:xfrm>
          <a:prstGeom prst="rect">
            <a:avLst/>
          </a:prstGeom>
          <a:ln w="76200">
            <a:solidFill>
              <a:schemeClr val="accent1"/>
            </a:solidFill>
          </a:ln>
          <a:effectLst>
            <a:outerShdw blurRad="63500" sx="102000" sy="102000" algn="ctr" rotWithShape="0">
              <a:prstClr val="black">
                <a:alpha val="40000"/>
              </a:prst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211" y="6165304"/>
            <a:ext cx="1883301" cy="553792"/>
          </a:xfrm>
          <a:prstGeom prst="rect">
            <a:avLst/>
          </a:prstGeom>
        </p:spPr>
      </p:pic>
    </p:spTree>
    <p:extLst>
      <p:ext uri="{BB962C8B-B14F-4D97-AF65-F5344CB8AC3E}">
        <p14:creationId xmlns:p14="http://schemas.microsoft.com/office/powerpoint/2010/main" val="35339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2149</TotalTime>
  <Words>2043</Words>
  <Application>Microsoft Office PowerPoint</Application>
  <PresentationFormat>Affichage à l'écran (4:3)</PresentationFormat>
  <Paragraphs>222</Paragraphs>
  <Slides>19</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 Black</vt:lpstr>
      <vt:lpstr>Calibri</vt:lpstr>
      <vt:lpstr>Gill Sans MT</vt:lpstr>
      <vt:lpstr>Verdana</vt:lpstr>
      <vt:lpstr>Wingdings 2</vt:lpstr>
      <vt:lpstr>Solstice</vt:lpstr>
      <vt:lpstr> Les 3 petits cochons version 2.0</vt:lpstr>
      <vt:lpstr>Tout le monde connaît l’histoire des trois petits cochons. Et bien aujourd’hui, voici la version 2.0! Le premier s’est construit une maison à structure de béton, le deuxième une maison à structure d’acier et le troisième une maison à structure de bois.</vt:lpstr>
      <vt:lpstr>Nos trois petits cochons sont bien endormis dans leurs maisons respectives quand soudain survient un tremblement de terre! </vt:lpstr>
      <vt:lpstr>Nos petits cochons ne sont pas très chanceux par les temps qui courent! La maison à structure de bois et la maison à structure d’acier passent au feu! </vt:lpstr>
      <vt:lpstr>Le petit cochon qui avait construit sa maison avec une structure de béton est un peu perturbé par le fil des évènements. Son voisin, le grand et maintenant végétarien loup, lui suggère d’intégrer à son décor des éléments qui rappellent la nature et le bois. Que cela aurait pour effet de lui apporter un sentiment de bien-être, diminuerait son stress ainsi que sa pression artérielle. En ajoutant que pour lui ce petit changement avait même eu pour effet de diminuer son agressivité!     </vt:lpstr>
      <vt:lpstr>Un bon matin, en allant travailler, nos petits cochons décident de passer à la commande à l’auto d’un commerçant de café. Le caissier leur demande « une paille dans vos cafés? »      </vt:lpstr>
      <vt:lpstr>Bien installé dans son bureau, un de nos cochons est concentré à lire son journal quotidien. Un article fait mention de la photosynthèse. </vt:lpstr>
      <vt:lpstr>Lors d’une conversation avec un travailleur forestier, Monsieur petit cochon apprend que les arbres et le bois nous aident à lutter contre les changements climatiques.</vt:lpstr>
      <vt:lpstr>Le carbone capté par l’arbre est stocké dans le bois. Ce phénomène permet de diminuer la quantité de dioxyde de carbone présent dans l’atmosphère. </vt:lpstr>
      <vt:lpstr>Le carbone capté par l’arbre est stocké dans le bois. Ce phénomène permet de diminuer la quantité de dioxyde de carbone présent dans l’atmosphère. </vt:lpstr>
      <vt:lpstr>En quête de calme et de sérénité, Monsieur le loup s’est mis à la lecture tout récemment. En feuilletant le journal, il est tombé sur un article dans lequel on fait mention de biomasse forestière. </vt:lpstr>
      <vt:lpstr>Un de nos petits cochons sent sa fibre entrepreneuriale monter en lui. Il veut utiliser tous les résidus des usines de sciage tels les écorces, les sciures et les rabotures. </vt:lpstr>
      <vt:lpstr>Notre grand et végétarien loup est depuis quelques temps producteur de légumes biologiques. Il possède de grandes serres dans lesquelles il cultive une multitude de légumes pour en faire le commerce. Avec le climat assez rigoureux de la Côte-Nord, il doit chauffer ses serres pendant plusieurs mois pour pouvoir cultiver à l’année.</vt:lpstr>
      <vt:lpstr>Après une longue et dure semaine de travail, nos petits cochons se retrouvent au chalet avec leurs amis. Adeptes de plein air et de cocooning, ils se sont construit un magnifique petit chalet en bois rond tout près de celui du Chat botté, sur le même lac également que celui de Blanche-Neige et les 13 nains (la famille s’est agrandie). Tout en buvant un bon chocolat chaud au coin du feu, une question vint à l’esprit d’un des cochons.    </vt:lpstr>
      <vt:lpstr>Toujours au chalet, un des amis des cochons veut faire brûler tous les déchets de la fin de semaine dans le poêle.</vt:lpstr>
      <vt:lpstr> Un des petits cochons aime lire son journal et ses circulaires en papier. Un des autres cochons lui dit que ce n’est pas bien pour l’environnement, qu’il devrait plutôt utiliser une tablette électronique. </vt:lpstr>
      <vt:lpstr>Réponses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Forêt, bois et changements climatiques</dc:title>
  <dc:creator>utilisateur</dc:creator>
  <cp:lastModifiedBy>Marie-Eve</cp:lastModifiedBy>
  <cp:revision>154</cp:revision>
  <dcterms:created xsi:type="dcterms:W3CDTF">2020-11-25T19:24:55Z</dcterms:created>
  <dcterms:modified xsi:type="dcterms:W3CDTF">2022-01-25T20:45:16Z</dcterms:modified>
</cp:coreProperties>
</file>